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73" r:id="rId7"/>
    <p:sldId id="276" r:id="rId8"/>
    <p:sldId id="278" r:id="rId9"/>
    <p:sldId id="275" r:id="rId10"/>
    <p:sldId id="280" r:id="rId11"/>
    <p:sldId id="270" r:id="rId12"/>
    <p:sldId id="271" r:id="rId13"/>
    <p:sldId id="272" r:id="rId14"/>
    <p:sldId id="261" r:id="rId15"/>
    <p:sldId id="262" r:id="rId16"/>
    <p:sldId id="263" r:id="rId17"/>
  </p:sldIdLst>
  <p:sldSz cx="18288000" cy="10287000"/>
  <p:notesSz cx="6858000" cy="9144000"/>
  <p:embeddedFontLst>
    <p:embeddedFont>
      <p:font typeface="Montserrat" pitchFamily="2" charset="77"/>
      <p:regular r:id="rId18"/>
      <p:bold r:id="rId19"/>
      <p:italic r:id="rId20"/>
      <p:boldItalic r:id="rId21"/>
    </p:embeddedFont>
    <p:embeddedFont>
      <p:font typeface="Poppins Bold" pitchFamily="2" charset="77"/>
      <p:regular r:id="rId22"/>
      <p:bold r:id="rId23"/>
    </p:embeddedFont>
    <p:embeddedFont>
      <p:font typeface="Poppins Thin" panose="020B0604020202020204" pitchFamily="34" charset="0"/>
      <p:regular r:id="rId24"/>
      <p:italic r:id="rId25"/>
    </p:embeddedFont>
    <p:embeddedFont>
      <p:font typeface="Roboto" panose="02000000000000000000" pitchFamily="2" charset="0"/>
      <p:regular r:id="rId26"/>
      <p:bold r:id="rId27"/>
      <p:italic r:id="rId28"/>
      <p:boldItalic r:id="rId29"/>
    </p:embeddedFont>
    <p:embeddedFont>
      <p:font typeface="Roboto Bold" panose="02000000000000000000" pitchFamily="2" charset="0"/>
      <p:regular r:id="rId30"/>
      <p:bold r:id="rId31"/>
    </p:embeddedFont>
    <p:embeddedFont>
      <p:font typeface="Sorts Mill Goudy" panose="02000503000000000000" pitchFamily="2"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9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7" autoAdjust="0"/>
    <p:restoredTop sz="94622" autoAdjust="0"/>
  </p:normalViewPr>
  <p:slideViewPr>
    <p:cSldViewPr>
      <p:cViewPr varScale="1">
        <p:scale>
          <a:sx n="80" d="100"/>
          <a:sy n="80" d="100"/>
        </p:scale>
        <p:origin x="336"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2.png>
</file>

<file path=ppt/media/image3.png>
</file>

<file path=ppt/media/image4.svg>
</file>

<file path=ppt/media/image5.png>
</file>

<file path=ppt/media/image6.png>
</file>

<file path=ppt/media/image7.gif>
</file>

<file path=ppt/media/image8.gif>
</file>

<file path=ppt/media/image9.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3D3D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6/3/25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ieeexplore.ieee.org/stamp/stamp.jsp?tp=&amp;arnumber=9972059&amp;isnumber=9971808" TargetMode="External"/><Relationship Id="rId1" Type="http://schemas.openxmlformats.org/officeDocument/2006/relationships/slideLayout" Target="../slideLayouts/slideLayout7.xml"/><Relationship Id="rId5" Type="http://schemas.openxmlformats.org/officeDocument/2006/relationships/image" Target="../media/image7.gif"/><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gif"/><Relationship Id="rId1" Type="http://schemas.openxmlformats.org/officeDocument/2006/relationships/slideLayout" Target="../slideLayouts/slideLayout2.xml"/><Relationship Id="rId5" Type="http://schemas.openxmlformats.org/officeDocument/2006/relationships/hyperlink" Target="https://ieeexplore.ieee.org/stamp/stamp.jsp?tp=&amp;arnumber=9972059&amp;isnumber=9971808" TargetMode="External"/><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gif"/><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ieeexplore.ieee.org/stamp/stamp.jsp?tp=&amp;arnumber=9972059&amp;isnumber=9971808" TargetMode="External"/><Relationship Id="rId2" Type="http://schemas.openxmlformats.org/officeDocument/2006/relationships/hyperlink" Target="https://ieeexplore.ieee.org/stamp/stamp.jsp?tp=&amp;arnumber=7310722&amp;isnumber=7310694" TargetMode="External"/><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ieeexplore.ieee.org/stamp/stamp.jsp?tp=&amp;arnumber=9972059&amp;isnumber=9971808" TargetMode="Externa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3183" b="4457"/>
          <a:stretch>
            <a:fillRect/>
          </a:stretch>
        </p:blipFill>
        <p:spPr>
          <a:xfrm>
            <a:off x="76200" y="190500"/>
            <a:ext cx="18288000" cy="10287000"/>
          </a:xfrm>
          <a:prstGeom prst="rect">
            <a:avLst/>
          </a:prstGeom>
        </p:spPr>
      </p:pic>
      <p:grpSp>
        <p:nvGrpSpPr>
          <p:cNvPr id="3" name="Group 3"/>
          <p:cNvGrpSpPr/>
          <p:nvPr/>
        </p:nvGrpSpPr>
        <p:grpSpPr>
          <a:xfrm>
            <a:off x="0" y="0"/>
            <a:ext cx="2617444" cy="10287000"/>
            <a:chOff x="0" y="0"/>
            <a:chExt cx="689368" cy="2709333"/>
          </a:xfrm>
        </p:grpSpPr>
        <p:sp>
          <p:nvSpPr>
            <p:cNvPr id="4" name="Freeform 4"/>
            <p:cNvSpPr/>
            <p:nvPr/>
          </p:nvSpPr>
          <p:spPr>
            <a:xfrm>
              <a:off x="0" y="0"/>
              <a:ext cx="689368" cy="2709333"/>
            </a:xfrm>
            <a:custGeom>
              <a:avLst/>
              <a:gdLst/>
              <a:ahLst/>
              <a:cxnLst/>
              <a:rect l="l" t="t" r="r" b="b"/>
              <a:pathLst>
                <a:path w="689368" h="2709333">
                  <a:moveTo>
                    <a:pt x="0" y="0"/>
                  </a:moveTo>
                  <a:lnTo>
                    <a:pt x="689368" y="0"/>
                  </a:lnTo>
                  <a:lnTo>
                    <a:pt x="689368" y="2709333"/>
                  </a:lnTo>
                  <a:lnTo>
                    <a:pt x="0" y="2709333"/>
                  </a:lnTo>
                  <a:close/>
                </a:path>
              </a:pathLst>
            </a:custGeom>
            <a:solidFill>
              <a:srgbClr val="04193D"/>
            </a:solidFill>
          </p:spPr>
          <p:txBody>
            <a:bodyPr/>
            <a:lstStyle/>
            <a:p>
              <a:endParaRPr lang="en-IN"/>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617444" y="6092528"/>
            <a:ext cx="15670556" cy="4194472"/>
            <a:chOff x="0" y="0"/>
            <a:chExt cx="4127225" cy="1104717"/>
          </a:xfrm>
        </p:grpSpPr>
        <p:sp>
          <p:nvSpPr>
            <p:cNvPr id="7" name="Freeform 7"/>
            <p:cNvSpPr/>
            <p:nvPr/>
          </p:nvSpPr>
          <p:spPr>
            <a:xfrm>
              <a:off x="0" y="0"/>
              <a:ext cx="4127225" cy="1104717"/>
            </a:xfrm>
            <a:custGeom>
              <a:avLst/>
              <a:gdLst/>
              <a:ahLst/>
              <a:cxnLst/>
              <a:rect l="l" t="t" r="r" b="b"/>
              <a:pathLst>
                <a:path w="4127225" h="1104717">
                  <a:moveTo>
                    <a:pt x="0" y="0"/>
                  </a:moveTo>
                  <a:lnTo>
                    <a:pt x="4127225" y="0"/>
                  </a:lnTo>
                  <a:lnTo>
                    <a:pt x="4127225" y="1104717"/>
                  </a:lnTo>
                  <a:lnTo>
                    <a:pt x="0" y="1104717"/>
                  </a:lnTo>
                  <a:close/>
                </a:path>
              </a:pathLst>
            </a:custGeom>
            <a:solidFill>
              <a:srgbClr val="04193D">
                <a:alpha val="65882"/>
              </a:srgbClr>
            </a:solidFill>
          </p:spPr>
          <p:txBody>
            <a:bodyPr/>
            <a:lstStyle/>
            <a:p>
              <a:endParaRPr lang="en-IN"/>
            </a:p>
          </p:txBody>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2651760" y="6078241"/>
            <a:ext cx="15636240" cy="0"/>
          </a:xfrm>
          <a:prstGeom prst="line">
            <a:avLst/>
          </a:prstGeom>
          <a:ln w="28575" cap="flat">
            <a:solidFill>
              <a:srgbClr val="FFFFFF"/>
            </a:solidFill>
            <a:prstDash val="solid"/>
            <a:headEnd type="none" w="sm" len="sm"/>
            <a:tailEnd type="none" w="sm" len="sm"/>
          </a:ln>
        </p:spPr>
        <p:txBody>
          <a:bodyPr/>
          <a:lstStyle/>
          <a:p>
            <a:endParaRPr lang="en-IN"/>
          </a:p>
        </p:txBody>
      </p:sp>
      <p:sp>
        <p:nvSpPr>
          <p:cNvPr id="10" name="AutoShape 10"/>
          <p:cNvSpPr/>
          <p:nvPr/>
        </p:nvSpPr>
        <p:spPr>
          <a:xfrm rot="5400000">
            <a:off x="-2491740" y="5129212"/>
            <a:ext cx="10287000" cy="0"/>
          </a:xfrm>
          <a:prstGeom prst="line">
            <a:avLst/>
          </a:prstGeom>
          <a:ln w="28575" cap="flat">
            <a:solidFill>
              <a:srgbClr val="FFFFFF"/>
            </a:solidFill>
            <a:prstDash val="solid"/>
            <a:headEnd type="none" w="sm" len="sm"/>
            <a:tailEnd type="none" w="sm" len="sm"/>
          </a:ln>
        </p:spPr>
        <p:txBody>
          <a:bodyPr/>
          <a:lstStyle/>
          <a:p>
            <a:endParaRPr lang="en-IN"/>
          </a:p>
        </p:txBody>
      </p:sp>
      <p:sp>
        <p:nvSpPr>
          <p:cNvPr id="11" name="TextBox 11"/>
          <p:cNvSpPr txBox="1"/>
          <p:nvPr/>
        </p:nvSpPr>
        <p:spPr>
          <a:xfrm>
            <a:off x="3840636" y="6676782"/>
            <a:ext cx="13012259" cy="939165"/>
          </a:xfrm>
          <a:prstGeom prst="rect">
            <a:avLst/>
          </a:prstGeom>
        </p:spPr>
        <p:txBody>
          <a:bodyPr lIns="0" tIns="0" rIns="0" bIns="0" rtlCol="0" anchor="t">
            <a:spAutoFit/>
          </a:bodyPr>
          <a:lstStyle/>
          <a:p>
            <a:pPr>
              <a:lnSpc>
                <a:spcPts val="7379"/>
              </a:lnSpc>
            </a:pPr>
            <a:r>
              <a:rPr lang="en-US" sz="5999">
                <a:solidFill>
                  <a:srgbClr val="D7CCFD"/>
                </a:solidFill>
                <a:latin typeface="Roboto Bold"/>
              </a:rPr>
              <a:t>STOCK MARKET ANALYSIS</a:t>
            </a:r>
          </a:p>
        </p:txBody>
      </p:sp>
      <p:sp>
        <p:nvSpPr>
          <p:cNvPr id="12" name="TextBox 12"/>
          <p:cNvSpPr txBox="1"/>
          <p:nvPr/>
        </p:nvSpPr>
        <p:spPr>
          <a:xfrm rot="-5400000">
            <a:off x="-2835592" y="4864418"/>
            <a:ext cx="8229600" cy="558165"/>
          </a:xfrm>
          <a:prstGeom prst="rect">
            <a:avLst/>
          </a:prstGeom>
        </p:spPr>
        <p:txBody>
          <a:bodyPr lIns="0" tIns="0" rIns="0" bIns="0" rtlCol="0" anchor="t">
            <a:spAutoFit/>
          </a:bodyPr>
          <a:lstStyle/>
          <a:p>
            <a:pPr algn="ctr">
              <a:lnSpc>
                <a:spcPts val="4305"/>
              </a:lnSpc>
            </a:pPr>
            <a:r>
              <a:rPr lang="en-US" sz="3500" spc="896" dirty="0">
                <a:solidFill>
                  <a:srgbClr val="FFFFFF"/>
                </a:solidFill>
                <a:latin typeface="Roboto Bold"/>
              </a:rPr>
              <a:t>GROUP 23</a:t>
            </a:r>
          </a:p>
        </p:txBody>
      </p:sp>
      <p:sp>
        <p:nvSpPr>
          <p:cNvPr id="13" name="TextBox 13"/>
          <p:cNvSpPr txBox="1"/>
          <p:nvPr/>
        </p:nvSpPr>
        <p:spPr>
          <a:xfrm>
            <a:off x="3857794" y="7767320"/>
            <a:ext cx="6612086" cy="965008"/>
          </a:xfrm>
          <a:prstGeom prst="rect">
            <a:avLst/>
          </a:prstGeom>
        </p:spPr>
        <p:txBody>
          <a:bodyPr lIns="0" tIns="0" rIns="0" bIns="0" rtlCol="0" anchor="t">
            <a:spAutoFit/>
          </a:bodyPr>
          <a:lstStyle/>
          <a:p>
            <a:pPr>
              <a:lnSpc>
                <a:spcPts val="3920"/>
              </a:lnSpc>
            </a:pPr>
            <a:r>
              <a:rPr lang="en-US" sz="2800" dirty="0">
                <a:solidFill>
                  <a:srgbClr val="FFFFFF"/>
                </a:solidFill>
                <a:latin typeface="Roboto"/>
              </a:rPr>
              <a:t>-HARSHITA SHARMA [ 1229053 ]</a:t>
            </a:r>
          </a:p>
          <a:p>
            <a:pPr>
              <a:lnSpc>
                <a:spcPts val="3920"/>
              </a:lnSpc>
            </a:pPr>
            <a:r>
              <a:rPr lang="en-US" sz="2800" dirty="0">
                <a:solidFill>
                  <a:srgbClr val="FFFFFF"/>
                </a:solidFill>
                <a:latin typeface="Roboto"/>
              </a:rPr>
              <a:t>SUPERVISOR - Dr. J. FIAIDHI</a:t>
            </a: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TextBox 4"/>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RESULTS</a:t>
            </a:r>
          </a:p>
        </p:txBody>
      </p:sp>
      <p:sp>
        <p:nvSpPr>
          <p:cNvPr id="5" name="TextBox 5"/>
          <p:cNvSpPr txBox="1"/>
          <p:nvPr/>
        </p:nvSpPr>
        <p:spPr>
          <a:xfrm>
            <a:off x="1621934" y="2476471"/>
            <a:ext cx="15600501" cy="923330"/>
          </a:xfrm>
          <a:prstGeom prst="rect">
            <a:avLst/>
          </a:prstGeom>
        </p:spPr>
        <p:txBody>
          <a:bodyPr lIns="0" tIns="0" rIns="0" bIns="0" rtlCol="0" anchor="t">
            <a:spAutoFit/>
          </a:bodyPr>
          <a:lstStyle/>
          <a:p>
            <a:pPr algn="l">
              <a:lnSpc>
                <a:spcPts val="3600"/>
              </a:lnSpc>
            </a:pPr>
            <a:r>
              <a:rPr lang="en-IN" sz="3000" dirty="0">
                <a:latin typeface="Sorts Mill Goudy" panose="020B0604020202020204" charset="0"/>
              </a:rPr>
              <a:t>SENTIMENT ANALYSIS</a:t>
            </a:r>
          </a:p>
          <a:p>
            <a:pPr algn="l">
              <a:lnSpc>
                <a:spcPts val="3600"/>
              </a:lnSpc>
            </a:pPr>
            <a:endParaRPr lang="en-US" sz="3000" u="sng" dirty="0">
              <a:solidFill>
                <a:srgbClr val="11171B"/>
              </a:solidFill>
              <a:latin typeface="Sorts Mill Goudy" panose="020B0604020202020204" charset="0"/>
              <a:hlinkClick r:id="rId2" tooltip="https://ieeexplore.ieee.org/stamp/stamp.jsp?tp=&amp;arnumber=9972059&amp;isnumber=9971808"/>
            </a:endParaRPr>
          </a:p>
        </p:txBody>
      </p:sp>
      <p:sp>
        <p:nvSpPr>
          <p:cNvPr id="6" name="Freeform 6"/>
          <p:cNvSpPr/>
          <p:nvPr/>
        </p:nvSpPr>
        <p:spPr>
          <a:xfrm>
            <a:off x="8825825" y="435921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3">
              <a:alphaModFix amt="24000"/>
              <a:extLst>
                <a:ext uri="{96DAC541-7B7A-43D3-8B79-37D633B846F1}">
                  <asvg:svgBlip xmlns:asvg="http://schemas.microsoft.com/office/drawing/2016/SVG/main" r:embed="rId4"/>
                </a:ext>
              </a:extLst>
            </a:blip>
            <a:stretch>
              <a:fillRect/>
            </a:stretch>
          </a:blipFill>
        </p:spPr>
        <p:txBody>
          <a:bodyPr/>
          <a:lstStyle/>
          <a:p>
            <a:endParaRPr lang="en-IN" dirty="0"/>
          </a:p>
        </p:txBody>
      </p:sp>
      <p:pic>
        <p:nvPicPr>
          <p:cNvPr id="7" name="Picture 2">
            <a:extLst>
              <a:ext uri="{FF2B5EF4-FFF2-40B4-BE49-F238E27FC236}">
                <a16:creationId xmlns:a16="http://schemas.microsoft.com/office/drawing/2014/main" id="{F27A6F77-5ECA-60C2-0E7A-3F95C253411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81162" y="3238500"/>
            <a:ext cx="12873038"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9311114"/>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E14288D0-6DD8-DF61-114B-91B71A7EAB3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2269" y="3515446"/>
            <a:ext cx="13475331" cy="5636633"/>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6">
            <a:extLst>
              <a:ext uri="{FF2B5EF4-FFF2-40B4-BE49-F238E27FC236}">
                <a16:creationId xmlns:a16="http://schemas.microsoft.com/office/drawing/2014/main" id="{2B3BEE68-792B-CB89-F65E-E828A61690FA}"/>
              </a:ext>
            </a:extLst>
          </p:cNvPr>
          <p:cNvSpPr/>
          <p:nvPr/>
        </p:nvSpPr>
        <p:spPr>
          <a:xfrm>
            <a:off x="8825825" y="435921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3">
              <a:alphaModFix amt="24000"/>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4" name="AutoShape 2">
            <a:extLst>
              <a:ext uri="{FF2B5EF4-FFF2-40B4-BE49-F238E27FC236}">
                <a16:creationId xmlns:a16="http://schemas.microsoft.com/office/drawing/2014/main" id="{392127AA-F351-5A0F-FB83-31A99470FBEE}"/>
              </a:ext>
            </a:extLst>
          </p:cNvPr>
          <p:cNvSpPr/>
          <p:nvPr/>
        </p:nvSpPr>
        <p:spPr>
          <a:xfrm rot="17472" flipV="1">
            <a:off x="1645575" y="1985911"/>
            <a:ext cx="14996850" cy="25468"/>
          </a:xfrm>
          <a:prstGeom prst="line">
            <a:avLst/>
          </a:prstGeom>
          <a:ln w="28575" cap="rnd">
            <a:solidFill>
              <a:srgbClr val="4A555B"/>
            </a:solidFill>
            <a:prstDash val="solid"/>
            <a:headEnd type="none" w="sm" len="sm"/>
            <a:tailEnd type="none" w="sm" len="sm"/>
          </a:ln>
        </p:spPr>
        <p:txBody>
          <a:bodyPr/>
          <a:lstStyle/>
          <a:p>
            <a:endParaRPr lang="en-IN" dirty="0"/>
          </a:p>
        </p:txBody>
      </p:sp>
      <p:sp>
        <p:nvSpPr>
          <p:cNvPr id="5" name="AutoShape 3">
            <a:extLst>
              <a:ext uri="{FF2B5EF4-FFF2-40B4-BE49-F238E27FC236}">
                <a16:creationId xmlns:a16="http://schemas.microsoft.com/office/drawing/2014/main" id="{B0A3B832-8F33-EA4E-8BFA-2243424AEF5E}"/>
              </a:ext>
            </a:extLst>
          </p:cNvPr>
          <p:cNvSpPr/>
          <p:nvPr/>
        </p:nvSpPr>
        <p:spPr>
          <a:xfrm rot="5838">
            <a:off x="1645597" y="2124075"/>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8" name="TextBox 4">
            <a:extLst>
              <a:ext uri="{FF2B5EF4-FFF2-40B4-BE49-F238E27FC236}">
                <a16:creationId xmlns:a16="http://schemas.microsoft.com/office/drawing/2014/main" id="{DAF7B57C-55B8-83AB-F771-2C68C3748D95}"/>
              </a:ext>
            </a:extLst>
          </p:cNvPr>
          <p:cNvSpPr txBox="1"/>
          <p:nvPr/>
        </p:nvSpPr>
        <p:spPr>
          <a:xfrm>
            <a:off x="1640844" y="1263220"/>
            <a:ext cx="14971023" cy="587883"/>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RESULTS</a:t>
            </a:r>
          </a:p>
        </p:txBody>
      </p:sp>
      <p:sp>
        <p:nvSpPr>
          <p:cNvPr id="9" name="TextBox 5">
            <a:extLst>
              <a:ext uri="{FF2B5EF4-FFF2-40B4-BE49-F238E27FC236}">
                <a16:creationId xmlns:a16="http://schemas.microsoft.com/office/drawing/2014/main" id="{8B4EE48B-819C-B709-D69A-18847A49269C}"/>
              </a:ext>
            </a:extLst>
          </p:cNvPr>
          <p:cNvSpPr txBox="1"/>
          <p:nvPr/>
        </p:nvSpPr>
        <p:spPr>
          <a:xfrm>
            <a:off x="1640844" y="2078064"/>
            <a:ext cx="15600501" cy="1384995"/>
          </a:xfrm>
          <a:prstGeom prst="rect">
            <a:avLst/>
          </a:prstGeom>
        </p:spPr>
        <p:txBody>
          <a:bodyPr lIns="0" tIns="0" rIns="0" bIns="0" rtlCol="0" anchor="t">
            <a:spAutoFit/>
          </a:bodyPr>
          <a:lstStyle/>
          <a:p>
            <a:pPr algn="l">
              <a:lnSpc>
                <a:spcPts val="3600"/>
              </a:lnSpc>
            </a:pPr>
            <a:endParaRPr lang="en-IN" sz="3000" dirty="0">
              <a:latin typeface="Sorts Mill Goudy" panose="020B0604020202020204" charset="0"/>
            </a:endParaRPr>
          </a:p>
          <a:p>
            <a:pPr algn="l">
              <a:lnSpc>
                <a:spcPts val="3600"/>
              </a:lnSpc>
            </a:pPr>
            <a:r>
              <a:rPr lang="en-IN" sz="3000" dirty="0">
                <a:latin typeface="Sorts Mill Goudy" panose="020B0604020202020204" charset="0"/>
              </a:rPr>
              <a:t>XGBOOST</a:t>
            </a:r>
          </a:p>
          <a:p>
            <a:pPr algn="l">
              <a:lnSpc>
                <a:spcPts val="3600"/>
              </a:lnSpc>
            </a:pPr>
            <a:endParaRPr lang="en-US" sz="3000" u="sng" dirty="0">
              <a:solidFill>
                <a:srgbClr val="11171B"/>
              </a:solidFill>
              <a:latin typeface="Sorts Mill Goudy" panose="020B0604020202020204" charset="0"/>
              <a:hlinkClick r:id="rId5" tooltip="https://ieeexplore.ieee.org/stamp/stamp.jsp?tp=&amp;arnumber=9972059&amp;isnumber=9971808"/>
            </a:endParaRPr>
          </a:p>
        </p:txBody>
      </p:sp>
    </p:spTree>
    <p:extLst>
      <p:ext uri="{BB962C8B-B14F-4D97-AF65-F5344CB8AC3E}">
        <p14:creationId xmlns:p14="http://schemas.microsoft.com/office/powerpoint/2010/main" val="408542671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55F9C-A4C3-DBD6-46B8-1C6B97FFF2B3}"/>
              </a:ext>
            </a:extLst>
          </p:cNvPr>
          <p:cNvSpPr>
            <a:spLocks noGrp="1"/>
          </p:cNvSpPr>
          <p:nvPr>
            <p:ph type="title"/>
          </p:nvPr>
        </p:nvSpPr>
        <p:spPr>
          <a:xfrm>
            <a:off x="1524000" y="937415"/>
            <a:ext cx="8229600" cy="1143000"/>
          </a:xfrm>
        </p:spPr>
        <p:txBody>
          <a:bodyPr>
            <a:normAutofit/>
          </a:bodyPr>
          <a:lstStyle/>
          <a:p>
            <a:pPr algn="l"/>
            <a:r>
              <a:rPr lang="en-CA" sz="4200" spc="600" dirty="0">
                <a:latin typeface="Montserrat" panose="00000500000000000000" pitchFamily="2" charset="0"/>
              </a:rPr>
              <a:t>RESULTS</a:t>
            </a:r>
          </a:p>
        </p:txBody>
      </p:sp>
      <p:pic>
        <p:nvPicPr>
          <p:cNvPr id="4098" name="Picture 2">
            <a:extLst>
              <a:ext uri="{FF2B5EF4-FFF2-40B4-BE49-F238E27FC236}">
                <a16:creationId xmlns:a16="http://schemas.microsoft.com/office/drawing/2014/main" id="{CD188E56-E929-0D63-D8AA-154A9D9D0B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28800" y="3366036"/>
            <a:ext cx="13944600" cy="5437799"/>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6">
            <a:extLst>
              <a:ext uri="{FF2B5EF4-FFF2-40B4-BE49-F238E27FC236}">
                <a16:creationId xmlns:a16="http://schemas.microsoft.com/office/drawing/2014/main" id="{EEF45CC6-E2CE-3710-802E-CDF3293DD84A}"/>
              </a:ext>
            </a:extLst>
          </p:cNvPr>
          <p:cNvSpPr/>
          <p:nvPr/>
        </p:nvSpPr>
        <p:spPr>
          <a:xfrm>
            <a:off x="8825825" y="4381500"/>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3">
              <a:alphaModFix amt="24000"/>
              <a:extLst>
                <a:ext uri="{96DAC541-7B7A-43D3-8B79-37D633B846F1}">
                  <asvg:svgBlip xmlns:asvg="http://schemas.microsoft.com/office/drawing/2016/SVG/main" r:embed="rId4"/>
                </a:ext>
              </a:extLst>
            </a:blip>
            <a:stretch>
              <a:fillRect/>
            </a:stretch>
          </a:blipFill>
        </p:spPr>
        <p:txBody>
          <a:bodyPr/>
          <a:lstStyle/>
          <a:p>
            <a:r>
              <a:rPr lang="en-US" dirty="0"/>
              <a:t>	</a:t>
            </a:r>
            <a:endParaRPr lang="en-IN" dirty="0"/>
          </a:p>
        </p:txBody>
      </p:sp>
      <p:sp>
        <p:nvSpPr>
          <p:cNvPr id="4" name="AutoShape 2">
            <a:extLst>
              <a:ext uri="{FF2B5EF4-FFF2-40B4-BE49-F238E27FC236}">
                <a16:creationId xmlns:a16="http://schemas.microsoft.com/office/drawing/2014/main" id="{81618592-1274-A39B-EED8-E8B3D540B89F}"/>
              </a:ext>
            </a:extLst>
          </p:cNvPr>
          <p:cNvSpPr/>
          <p:nvPr/>
        </p:nvSpPr>
        <p:spPr>
          <a:xfrm rot="17472" flipV="1">
            <a:off x="1645575" y="1985911"/>
            <a:ext cx="14996850" cy="25468"/>
          </a:xfrm>
          <a:prstGeom prst="line">
            <a:avLst/>
          </a:prstGeom>
          <a:ln w="28575" cap="rnd">
            <a:solidFill>
              <a:srgbClr val="4A555B"/>
            </a:solidFill>
            <a:prstDash val="solid"/>
            <a:headEnd type="none" w="sm" len="sm"/>
            <a:tailEnd type="none" w="sm" len="sm"/>
          </a:ln>
        </p:spPr>
        <p:txBody>
          <a:bodyPr/>
          <a:lstStyle/>
          <a:p>
            <a:endParaRPr lang="en-IN" dirty="0"/>
          </a:p>
        </p:txBody>
      </p:sp>
      <p:sp>
        <p:nvSpPr>
          <p:cNvPr id="5" name="AutoShape 3">
            <a:extLst>
              <a:ext uri="{FF2B5EF4-FFF2-40B4-BE49-F238E27FC236}">
                <a16:creationId xmlns:a16="http://schemas.microsoft.com/office/drawing/2014/main" id="{8FD038A4-84C9-C9AF-D5F8-6C06D7178962}"/>
              </a:ext>
            </a:extLst>
          </p:cNvPr>
          <p:cNvSpPr/>
          <p:nvPr/>
        </p:nvSpPr>
        <p:spPr>
          <a:xfrm rot="5838">
            <a:off x="1645597" y="2124075"/>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7" name="TextBox 6">
            <a:extLst>
              <a:ext uri="{FF2B5EF4-FFF2-40B4-BE49-F238E27FC236}">
                <a16:creationId xmlns:a16="http://schemas.microsoft.com/office/drawing/2014/main" id="{FDA97DBB-0865-F301-57A4-455E5D322046}"/>
              </a:ext>
            </a:extLst>
          </p:cNvPr>
          <p:cNvSpPr txBox="1"/>
          <p:nvPr/>
        </p:nvSpPr>
        <p:spPr>
          <a:xfrm>
            <a:off x="1669419" y="2700551"/>
            <a:ext cx="9144000" cy="553998"/>
          </a:xfrm>
          <a:prstGeom prst="rect">
            <a:avLst/>
          </a:prstGeom>
          <a:noFill/>
        </p:spPr>
        <p:txBody>
          <a:bodyPr wrap="square">
            <a:spAutoFit/>
          </a:bodyPr>
          <a:lstStyle/>
          <a:p>
            <a:pPr algn="l">
              <a:lnSpc>
                <a:spcPts val="3600"/>
              </a:lnSpc>
            </a:pPr>
            <a:r>
              <a:rPr lang="en-IN" sz="3000" dirty="0">
                <a:latin typeface="Sorts Mill Goudy" panose="020B0604020202020204" charset="0"/>
              </a:rPr>
              <a:t>LSTM</a:t>
            </a:r>
          </a:p>
        </p:txBody>
      </p:sp>
    </p:spTree>
    <p:extLst>
      <p:ext uri="{BB962C8B-B14F-4D97-AF65-F5344CB8AC3E}">
        <p14:creationId xmlns:p14="http://schemas.microsoft.com/office/powerpoint/2010/main" val="1849987954"/>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DAC63-51BB-66B2-36F9-46B38C79FC0F}"/>
              </a:ext>
            </a:extLst>
          </p:cNvPr>
          <p:cNvSpPr>
            <a:spLocks noGrp="1"/>
          </p:cNvSpPr>
          <p:nvPr>
            <p:ph type="title"/>
          </p:nvPr>
        </p:nvSpPr>
        <p:spPr>
          <a:xfrm>
            <a:off x="1645607" y="800100"/>
            <a:ext cx="14020800" cy="2001352"/>
          </a:xfrm>
        </p:spPr>
        <p:txBody>
          <a:bodyPr>
            <a:normAutofit/>
          </a:bodyPr>
          <a:lstStyle/>
          <a:p>
            <a:pPr algn="l"/>
            <a:r>
              <a:rPr lang="en-CA" sz="4200" spc="300" dirty="0">
                <a:latin typeface="Montserrat" panose="00000500000000000000" pitchFamily="2" charset="0"/>
              </a:rPr>
              <a:t>SUMMARY</a:t>
            </a:r>
            <a:br>
              <a:rPr lang="en-CA" sz="4200" spc="300" dirty="0">
                <a:latin typeface="Montserrat" panose="00000500000000000000" pitchFamily="2" charset="0"/>
              </a:rPr>
            </a:br>
            <a:endParaRPr lang="en-CA" sz="4200" spc="300" dirty="0">
              <a:latin typeface="Montserrat" panose="00000500000000000000" pitchFamily="2" charset="0"/>
            </a:endParaRPr>
          </a:p>
        </p:txBody>
      </p:sp>
      <p:sp>
        <p:nvSpPr>
          <p:cNvPr id="3" name="Content Placeholder 2">
            <a:extLst>
              <a:ext uri="{FF2B5EF4-FFF2-40B4-BE49-F238E27FC236}">
                <a16:creationId xmlns:a16="http://schemas.microsoft.com/office/drawing/2014/main" id="{C4B3301F-92EA-150B-573C-D739D6B1DB28}"/>
              </a:ext>
            </a:extLst>
          </p:cNvPr>
          <p:cNvSpPr>
            <a:spLocks noGrp="1"/>
          </p:cNvSpPr>
          <p:nvPr>
            <p:ph idx="1"/>
          </p:nvPr>
        </p:nvSpPr>
        <p:spPr>
          <a:xfrm>
            <a:off x="1524000" y="2362200"/>
            <a:ext cx="14020800" cy="7924800"/>
          </a:xfrm>
        </p:spPr>
        <p:txBody>
          <a:bodyPr>
            <a:normAutofit/>
          </a:bodyPr>
          <a:lstStyle/>
          <a:p>
            <a:pPr marL="0" indent="0">
              <a:buNone/>
            </a:pPr>
            <a:r>
              <a:rPr lang="en-US" b="0" i="0" dirty="0">
                <a:solidFill>
                  <a:srgbClr val="333333"/>
                </a:solidFill>
                <a:effectLst/>
                <a:latin typeface="Sorts Mill Goudy" panose="020B0604020202020204" charset="0"/>
              </a:rPr>
              <a:t> </a:t>
            </a:r>
          </a:p>
          <a:p>
            <a:r>
              <a:rPr lang="en-US" b="0" i="0" dirty="0">
                <a:solidFill>
                  <a:srgbClr val="333333"/>
                </a:solidFill>
                <a:effectLst/>
                <a:latin typeface="Sorts Mill Goudy" panose="020B0604020202020204" charset="0"/>
              </a:rPr>
              <a:t>We extracted sentiments like positivity, negativity, neutral, subjectivity and objectivity and used them as an input to our prediction models along with the daily stock market data. </a:t>
            </a:r>
          </a:p>
          <a:p>
            <a:endParaRPr lang="en-US" b="0" i="0" dirty="0">
              <a:solidFill>
                <a:srgbClr val="333333"/>
              </a:solidFill>
              <a:effectLst/>
              <a:latin typeface="Sorts Mill Goudy" panose="020B0604020202020204" charset="0"/>
            </a:endParaRPr>
          </a:p>
          <a:p>
            <a:r>
              <a:rPr lang="en-US" b="0" i="0" dirty="0">
                <a:solidFill>
                  <a:srgbClr val="333333"/>
                </a:solidFill>
                <a:effectLst/>
                <a:latin typeface="Sorts Mill Goudy" panose="020B0604020202020204" charset="0"/>
              </a:rPr>
              <a:t>For classification, </a:t>
            </a:r>
            <a:r>
              <a:rPr lang="en-US" b="0" i="0" dirty="0" err="1">
                <a:solidFill>
                  <a:srgbClr val="333333"/>
                </a:solidFill>
                <a:effectLst/>
                <a:latin typeface="Sorts Mill Goudy" panose="020B0604020202020204" charset="0"/>
              </a:rPr>
              <a:t>XGBoost</a:t>
            </a:r>
            <a:r>
              <a:rPr lang="en-US" b="0" i="0" dirty="0">
                <a:solidFill>
                  <a:srgbClr val="333333"/>
                </a:solidFill>
                <a:effectLst/>
                <a:latin typeface="Sorts Mill Goudy" panose="020B0604020202020204" charset="0"/>
              </a:rPr>
              <a:t> proved to be the most accurate among the other standard algorithms and models. For regression, we used a sequential model of multiple LSTM cells to predict the exact prices of the strokes and achieved better results than well-known time series models and regression models</a:t>
            </a:r>
            <a:endParaRPr lang="en-CA" dirty="0">
              <a:latin typeface="Sorts Mill Goudy" panose="020B0604020202020204" charset="0"/>
            </a:endParaRPr>
          </a:p>
        </p:txBody>
      </p:sp>
      <p:sp>
        <p:nvSpPr>
          <p:cNvPr id="4" name="Freeform 6">
            <a:extLst>
              <a:ext uri="{FF2B5EF4-FFF2-40B4-BE49-F238E27FC236}">
                <a16:creationId xmlns:a16="http://schemas.microsoft.com/office/drawing/2014/main" id="{6C4A82C1-D923-9FC7-61DB-B80C27A1FE28}"/>
              </a:ext>
            </a:extLst>
          </p:cNvPr>
          <p:cNvSpPr/>
          <p:nvPr/>
        </p:nvSpPr>
        <p:spPr>
          <a:xfrm>
            <a:off x="8825825" y="435921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IN" dirty="0">
              <a:latin typeface="Sorts Mill Goudy" panose="020B0604020202020204" charset="0"/>
            </a:endParaRPr>
          </a:p>
        </p:txBody>
      </p:sp>
      <p:sp>
        <p:nvSpPr>
          <p:cNvPr id="5" name="AutoShape 2">
            <a:extLst>
              <a:ext uri="{FF2B5EF4-FFF2-40B4-BE49-F238E27FC236}">
                <a16:creationId xmlns:a16="http://schemas.microsoft.com/office/drawing/2014/main" id="{605F11B3-DAA6-8D4B-4E9C-E037C16CA69A}"/>
              </a:ext>
            </a:extLst>
          </p:cNvPr>
          <p:cNvSpPr/>
          <p:nvPr/>
        </p:nvSpPr>
        <p:spPr>
          <a:xfrm rot="17472" flipV="1">
            <a:off x="1645575" y="1985911"/>
            <a:ext cx="14996850" cy="25468"/>
          </a:xfrm>
          <a:prstGeom prst="line">
            <a:avLst/>
          </a:prstGeom>
          <a:ln w="28575" cap="rnd">
            <a:solidFill>
              <a:srgbClr val="4A555B"/>
            </a:solidFill>
            <a:prstDash val="solid"/>
            <a:headEnd type="none" w="sm" len="sm"/>
            <a:tailEnd type="none" w="sm" len="sm"/>
          </a:ln>
        </p:spPr>
        <p:txBody>
          <a:bodyPr/>
          <a:lstStyle/>
          <a:p>
            <a:endParaRPr lang="en-IN" dirty="0"/>
          </a:p>
        </p:txBody>
      </p:sp>
      <p:sp>
        <p:nvSpPr>
          <p:cNvPr id="7" name="AutoShape 3">
            <a:extLst>
              <a:ext uri="{FF2B5EF4-FFF2-40B4-BE49-F238E27FC236}">
                <a16:creationId xmlns:a16="http://schemas.microsoft.com/office/drawing/2014/main" id="{ECE404AC-83C0-675C-7F54-4FC8A55D849C}"/>
              </a:ext>
            </a:extLst>
          </p:cNvPr>
          <p:cNvSpPr/>
          <p:nvPr/>
        </p:nvSpPr>
        <p:spPr>
          <a:xfrm rot="5838">
            <a:off x="1645597" y="2124075"/>
            <a:ext cx="14996805" cy="0"/>
          </a:xfrm>
          <a:prstGeom prst="line">
            <a:avLst/>
          </a:prstGeom>
          <a:ln w="9525" cap="rnd">
            <a:solidFill>
              <a:srgbClr val="4A555B"/>
            </a:solidFill>
            <a:prstDash val="solid"/>
            <a:headEnd type="none" w="sm" len="sm"/>
            <a:tailEnd type="none" w="sm" len="sm"/>
          </a:ln>
        </p:spPr>
        <p:txBody>
          <a:bodyPr/>
          <a:lstStyle/>
          <a:p>
            <a:endParaRPr lang="en-IN"/>
          </a:p>
        </p:txBody>
      </p:sp>
    </p:spTree>
    <p:extLst>
      <p:ext uri="{BB962C8B-B14F-4D97-AF65-F5344CB8AC3E}">
        <p14:creationId xmlns:p14="http://schemas.microsoft.com/office/powerpoint/2010/main" val="341408690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dirty="0"/>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TextBox 4"/>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FUTURE SCOPE</a:t>
            </a:r>
          </a:p>
        </p:txBody>
      </p:sp>
      <p:sp>
        <p:nvSpPr>
          <p:cNvPr id="5" name="TextBox 5"/>
          <p:cNvSpPr txBox="1"/>
          <p:nvPr/>
        </p:nvSpPr>
        <p:spPr>
          <a:xfrm>
            <a:off x="1657350" y="2474595"/>
            <a:ext cx="14973300" cy="4112895"/>
          </a:xfrm>
          <a:prstGeom prst="rect">
            <a:avLst/>
          </a:prstGeom>
        </p:spPr>
        <p:txBody>
          <a:bodyPr lIns="0" tIns="0" rIns="0" bIns="0" rtlCol="0" anchor="t">
            <a:spAutoFit/>
          </a:bodyPr>
          <a:lstStyle/>
          <a:p>
            <a:pPr algn="l">
              <a:lnSpc>
                <a:spcPts val="3240"/>
              </a:lnSpc>
            </a:pPr>
            <a:endParaRPr/>
          </a:p>
          <a:p>
            <a:pPr marL="542925" lvl="1" indent="-271462" algn="l">
              <a:lnSpc>
                <a:spcPts val="3240"/>
              </a:lnSpc>
              <a:buFont typeface="Arial"/>
              <a:buChar char="•"/>
            </a:pPr>
            <a:r>
              <a:rPr lang="en-US" sz="3000">
                <a:solidFill>
                  <a:srgbClr val="11171B"/>
                </a:solidFill>
                <a:latin typeface="Sorts Mill Goudy"/>
              </a:rPr>
              <a:t>Future changes in stock prices cannot be predicted from the historical data as fluctuations are independent and random but we can always improvise prediction accuracy.</a:t>
            </a:r>
          </a:p>
          <a:p>
            <a:pPr marL="542925" lvl="1" indent="-271462" algn="l">
              <a:lnSpc>
                <a:spcPts val="3240"/>
              </a:lnSpc>
            </a:pPr>
            <a:endParaRPr lang="en-US" sz="3000">
              <a:solidFill>
                <a:srgbClr val="11171B"/>
              </a:solidFill>
              <a:latin typeface="Sorts Mill Goudy"/>
            </a:endParaRPr>
          </a:p>
          <a:p>
            <a:pPr marL="542925" lvl="1" indent="-271462" algn="l">
              <a:lnSpc>
                <a:spcPts val="3240"/>
              </a:lnSpc>
              <a:buFont typeface="Arial"/>
              <a:buChar char="•"/>
            </a:pPr>
            <a:r>
              <a:rPr lang="en-US" sz="3000">
                <a:solidFill>
                  <a:srgbClr val="11171B"/>
                </a:solidFill>
                <a:latin typeface="Sorts Mill Goudy"/>
              </a:rPr>
              <a:t>These prediction models can be introduced to some other stock market affecting factors for enhanced and more accurate results.</a:t>
            </a:r>
          </a:p>
          <a:p>
            <a:pPr marL="542925" lvl="1" indent="-271462" algn="l">
              <a:lnSpc>
                <a:spcPts val="3240"/>
              </a:lnSpc>
            </a:pPr>
            <a:endParaRPr lang="en-US" sz="3000">
              <a:solidFill>
                <a:srgbClr val="11171B"/>
              </a:solidFill>
              <a:latin typeface="Sorts Mill Goudy"/>
            </a:endParaRPr>
          </a:p>
          <a:p>
            <a:pPr marL="542925" lvl="1" indent="-271462" algn="l">
              <a:lnSpc>
                <a:spcPts val="3240"/>
              </a:lnSpc>
              <a:buFont typeface="Arial"/>
              <a:buChar char="•"/>
            </a:pPr>
            <a:r>
              <a:rPr lang="en-US" sz="3000">
                <a:solidFill>
                  <a:srgbClr val="11171B"/>
                </a:solidFill>
                <a:latin typeface="Sorts Mill Goudy"/>
              </a:rPr>
              <a:t>The models can be merged with some other prediction models as well to build a robust system.</a:t>
            </a:r>
          </a:p>
        </p:txBody>
      </p:sp>
      <p:sp>
        <p:nvSpPr>
          <p:cNvPr id="6" name="Freeform 6"/>
          <p:cNvSpPr/>
          <p:nvPr/>
        </p:nvSpPr>
        <p:spPr>
          <a:xfrm>
            <a:off x="8825825" y="427327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IN"/>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TextBox 4"/>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a:solidFill>
                  <a:srgbClr val="11171B"/>
                </a:solidFill>
                <a:latin typeface="Montserrat"/>
              </a:rPr>
              <a:t>REFERENCES </a:t>
            </a:r>
          </a:p>
        </p:txBody>
      </p:sp>
      <p:sp>
        <p:nvSpPr>
          <p:cNvPr id="5" name="TextBox 5"/>
          <p:cNvSpPr txBox="1"/>
          <p:nvPr/>
        </p:nvSpPr>
        <p:spPr>
          <a:xfrm>
            <a:off x="1342610" y="2324100"/>
            <a:ext cx="15600501" cy="4581525"/>
          </a:xfrm>
          <a:prstGeom prst="rect">
            <a:avLst/>
          </a:prstGeom>
        </p:spPr>
        <p:txBody>
          <a:bodyPr lIns="0" tIns="0" rIns="0" bIns="0" rtlCol="0" anchor="t">
            <a:spAutoFit/>
          </a:bodyPr>
          <a:lstStyle/>
          <a:p>
            <a:pPr algn="l">
              <a:lnSpc>
                <a:spcPts val="3600"/>
              </a:lnSpc>
            </a:pPr>
            <a:endParaRPr dirty="0"/>
          </a:p>
          <a:p>
            <a:pPr algn="l">
              <a:lnSpc>
                <a:spcPts val="3600"/>
              </a:lnSpc>
            </a:pPr>
            <a:r>
              <a:rPr lang="en-US" sz="3000" dirty="0">
                <a:solidFill>
                  <a:srgbClr val="11171B"/>
                </a:solidFill>
                <a:latin typeface="Sorts Mill Goudy"/>
              </a:rPr>
              <a:t>[1] L. Zhao and L. Wang, "Price Trend Prediction of Stock Market Using Outlier Data Mining Algorithm," 2015 IEEE Fifth International Conference on Big Data and Cloud Computing, Dalian, China, 2015, pp. 93-98, </a:t>
            </a:r>
            <a:r>
              <a:rPr lang="en-US" sz="3000" dirty="0" err="1">
                <a:solidFill>
                  <a:srgbClr val="11171B"/>
                </a:solidFill>
                <a:latin typeface="Sorts Mill Goudy"/>
              </a:rPr>
              <a:t>doi</a:t>
            </a:r>
            <a:r>
              <a:rPr lang="en-US" sz="3000" dirty="0">
                <a:solidFill>
                  <a:srgbClr val="11171B"/>
                </a:solidFill>
                <a:latin typeface="Sorts Mill Goudy"/>
              </a:rPr>
              <a:t>: 10.1109/BDCloud.2015.19.URL: </a:t>
            </a:r>
            <a:r>
              <a:rPr lang="en-US" sz="3000" u="sng" dirty="0">
                <a:solidFill>
                  <a:srgbClr val="11171B"/>
                </a:solidFill>
                <a:latin typeface="Sorts Mill Goudy"/>
                <a:hlinkClick r:id="rId2" tooltip="https://ieeexplore.ieee.org/stamp/stamp.jsp?tp=&amp;arnumber=7310722&amp;isnumber=7310694"/>
              </a:rPr>
              <a:t>https://ieeexplore.ieee.org/stamp/stamp.jsp?tp=&amp;arnumber=7310722&amp;isnumber=7310694</a:t>
            </a:r>
          </a:p>
          <a:p>
            <a:pPr algn="l">
              <a:lnSpc>
                <a:spcPts val="3600"/>
              </a:lnSpc>
            </a:pPr>
            <a:endParaRPr lang="en-US" sz="3000" u="sng" dirty="0">
              <a:solidFill>
                <a:srgbClr val="11171B"/>
              </a:solidFill>
              <a:latin typeface="Sorts Mill Goudy"/>
              <a:hlinkClick r:id="rId2" tooltip="https://ieeexplore.ieee.org/stamp/stamp.jsp?tp=&amp;arnumber=7310722&amp;isnumber=7310694"/>
            </a:endParaRPr>
          </a:p>
          <a:p>
            <a:pPr algn="l">
              <a:lnSpc>
                <a:spcPts val="3600"/>
              </a:lnSpc>
            </a:pPr>
            <a:r>
              <a:rPr lang="en-US" sz="3000" dirty="0">
                <a:solidFill>
                  <a:srgbClr val="11171B"/>
                </a:solidFill>
                <a:latin typeface="Sorts Mill Goudy"/>
              </a:rPr>
              <a:t>[2] A. </a:t>
            </a:r>
            <a:r>
              <a:rPr lang="en-US" sz="3000" dirty="0" err="1">
                <a:solidFill>
                  <a:srgbClr val="11171B"/>
                </a:solidFill>
                <a:latin typeface="Sorts Mill Goudy"/>
              </a:rPr>
              <a:t>Gehlor</a:t>
            </a:r>
            <a:r>
              <a:rPr lang="en-US" sz="3000" dirty="0">
                <a:solidFill>
                  <a:srgbClr val="11171B"/>
                </a:solidFill>
                <a:latin typeface="Sorts Mill Goudy"/>
              </a:rPr>
              <a:t> and R. Singh, "Estimation of Sentiment Analysis Base Stock Market Crisis," 2022 IEEE 3rd Global Conference for Advancement in Technology (GCAT), Bangalore, India, 2022, pp. 1-5, </a:t>
            </a:r>
            <a:r>
              <a:rPr lang="en-US" sz="3000" dirty="0" err="1">
                <a:solidFill>
                  <a:srgbClr val="11171B"/>
                </a:solidFill>
                <a:latin typeface="Sorts Mill Goudy"/>
              </a:rPr>
              <a:t>doi</a:t>
            </a:r>
            <a:r>
              <a:rPr lang="en-US" sz="3000" dirty="0">
                <a:solidFill>
                  <a:srgbClr val="11171B"/>
                </a:solidFill>
                <a:latin typeface="Sorts Mill Goudy"/>
              </a:rPr>
              <a:t>: 10.1109/GCAT55367.2022.9972059.URL: </a:t>
            </a:r>
            <a:r>
              <a:rPr lang="en-US" sz="3000" u="sng" dirty="0">
                <a:solidFill>
                  <a:srgbClr val="11171B"/>
                </a:solidFill>
                <a:latin typeface="Sorts Mill Goudy"/>
                <a:hlinkClick r:id="rId3" tooltip="https://ieeexplore.ieee.org/stamp/stamp.jsp?tp=&amp;arnumber=9972059&amp;isnumber=9971808"/>
              </a:rPr>
              <a:t>https://ieeexplore.ieee.org/stamp/stamp.jsp?tp=&amp;arnumber=9972059&amp;isnumber=9971808</a:t>
            </a:r>
          </a:p>
        </p:txBody>
      </p:sp>
      <p:sp>
        <p:nvSpPr>
          <p:cNvPr id="6" name="Freeform 6"/>
          <p:cNvSpPr/>
          <p:nvPr/>
        </p:nvSpPr>
        <p:spPr>
          <a:xfrm>
            <a:off x="8825825" y="435921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4">
              <a:alphaModFix amt="24000"/>
              <a:extLst>
                <a:ext uri="{96DAC541-7B7A-43D3-8B79-37D633B846F1}">
                  <asvg:svgBlip xmlns:asvg="http://schemas.microsoft.com/office/drawing/2016/SVG/main" r:embed="rId5"/>
                </a:ext>
              </a:extLst>
            </a:blip>
            <a:stretch>
              <a:fillRect/>
            </a:stretch>
          </a:blipFill>
        </p:spPr>
        <p:txBody>
          <a:bodyPr/>
          <a:lstStyle/>
          <a:p>
            <a:endParaRPr lang="en-IN" dirty="0"/>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75277" y="-286239"/>
            <a:ext cx="18838733" cy="10573239"/>
          </a:xfrm>
          <a:custGeom>
            <a:avLst/>
            <a:gdLst/>
            <a:ahLst/>
            <a:cxnLst/>
            <a:rect l="l" t="t" r="r" b="b"/>
            <a:pathLst>
              <a:path w="18838733" h="10573239">
                <a:moveTo>
                  <a:pt x="0" y="0"/>
                </a:moveTo>
                <a:lnTo>
                  <a:pt x="18838733" y="0"/>
                </a:lnTo>
                <a:lnTo>
                  <a:pt x="18838733" y="10573239"/>
                </a:lnTo>
                <a:lnTo>
                  <a:pt x="0" y="10573239"/>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3600450"/>
            <a:ext cx="3488389" cy="3086100"/>
            <a:chOff x="0" y="0"/>
            <a:chExt cx="918753" cy="812800"/>
          </a:xfrm>
        </p:grpSpPr>
        <p:sp>
          <p:nvSpPr>
            <p:cNvPr id="4" name="Freeform 4"/>
            <p:cNvSpPr/>
            <p:nvPr/>
          </p:nvSpPr>
          <p:spPr>
            <a:xfrm>
              <a:off x="0" y="0"/>
              <a:ext cx="918753" cy="812800"/>
            </a:xfrm>
            <a:custGeom>
              <a:avLst/>
              <a:gdLst/>
              <a:ahLst/>
              <a:cxnLst/>
              <a:rect l="l" t="t" r="r" b="b"/>
              <a:pathLst>
                <a:path w="918753" h="812800">
                  <a:moveTo>
                    <a:pt x="0" y="0"/>
                  </a:moveTo>
                  <a:lnTo>
                    <a:pt x="918753" y="0"/>
                  </a:lnTo>
                  <a:lnTo>
                    <a:pt x="918753" y="812800"/>
                  </a:lnTo>
                  <a:lnTo>
                    <a:pt x="0" y="812800"/>
                  </a:lnTo>
                  <a:close/>
                </a:path>
              </a:pathLst>
            </a:custGeom>
            <a:solidFill>
              <a:srgbClr val="11171B">
                <a:alpha val="86667"/>
              </a:srgbClr>
            </a:solidFill>
          </p:spPr>
          <p:txBody>
            <a:bodyPr/>
            <a:lstStyle/>
            <a:p>
              <a:endParaRPr lang="en-IN"/>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3937244" y="3600450"/>
            <a:ext cx="10413512" cy="3086100"/>
            <a:chOff x="0" y="0"/>
            <a:chExt cx="2742653" cy="812800"/>
          </a:xfrm>
        </p:grpSpPr>
        <p:sp>
          <p:nvSpPr>
            <p:cNvPr id="7" name="Freeform 7"/>
            <p:cNvSpPr/>
            <p:nvPr/>
          </p:nvSpPr>
          <p:spPr>
            <a:xfrm>
              <a:off x="0" y="0"/>
              <a:ext cx="2742654" cy="812800"/>
            </a:xfrm>
            <a:custGeom>
              <a:avLst/>
              <a:gdLst/>
              <a:ahLst/>
              <a:cxnLst/>
              <a:rect l="l" t="t" r="r" b="b"/>
              <a:pathLst>
                <a:path w="2742654" h="812800">
                  <a:moveTo>
                    <a:pt x="0" y="0"/>
                  </a:moveTo>
                  <a:lnTo>
                    <a:pt x="2742654" y="0"/>
                  </a:lnTo>
                  <a:lnTo>
                    <a:pt x="2742654" y="812800"/>
                  </a:lnTo>
                  <a:lnTo>
                    <a:pt x="0" y="812800"/>
                  </a:lnTo>
                  <a:close/>
                </a:path>
              </a:pathLst>
            </a:custGeom>
            <a:solidFill>
              <a:srgbClr val="11171B">
                <a:alpha val="86667"/>
              </a:srgbClr>
            </a:solidFill>
          </p:spPr>
          <p:txBody>
            <a:bodyPr/>
            <a:lstStyle/>
            <a:p>
              <a:endParaRPr lang="en-IN"/>
            </a:p>
          </p:txBody>
        </p:sp>
        <p:sp>
          <p:nvSpPr>
            <p:cNvPr id="8" name="TextBox 8"/>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4799611" y="3600450"/>
            <a:ext cx="3488389" cy="3086100"/>
            <a:chOff x="0" y="0"/>
            <a:chExt cx="918753" cy="812800"/>
          </a:xfrm>
        </p:grpSpPr>
        <p:sp>
          <p:nvSpPr>
            <p:cNvPr id="10" name="Freeform 10"/>
            <p:cNvSpPr/>
            <p:nvPr/>
          </p:nvSpPr>
          <p:spPr>
            <a:xfrm>
              <a:off x="0" y="0"/>
              <a:ext cx="918753" cy="812800"/>
            </a:xfrm>
            <a:custGeom>
              <a:avLst/>
              <a:gdLst/>
              <a:ahLst/>
              <a:cxnLst/>
              <a:rect l="l" t="t" r="r" b="b"/>
              <a:pathLst>
                <a:path w="918753" h="812800">
                  <a:moveTo>
                    <a:pt x="0" y="0"/>
                  </a:moveTo>
                  <a:lnTo>
                    <a:pt x="918753" y="0"/>
                  </a:lnTo>
                  <a:lnTo>
                    <a:pt x="918753" y="812800"/>
                  </a:lnTo>
                  <a:lnTo>
                    <a:pt x="0" y="812800"/>
                  </a:lnTo>
                  <a:close/>
                </a:path>
              </a:pathLst>
            </a:custGeom>
            <a:solidFill>
              <a:srgbClr val="11171B">
                <a:alpha val="86667"/>
              </a:srgbClr>
            </a:solidFill>
          </p:spPr>
          <p:txBody>
            <a:bodyPr/>
            <a:lstStyle/>
            <a:p>
              <a:endParaRPr lang="en-IN"/>
            </a:p>
          </p:txBody>
        </p:sp>
        <p:sp>
          <p:nvSpPr>
            <p:cNvPr id="11" name="TextBox 11"/>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5214185" y="3852999"/>
            <a:ext cx="7859630" cy="1781529"/>
          </a:xfrm>
          <a:prstGeom prst="rect">
            <a:avLst/>
          </a:prstGeom>
        </p:spPr>
        <p:txBody>
          <a:bodyPr lIns="0" tIns="0" rIns="0" bIns="0" rtlCol="0" anchor="t">
            <a:spAutoFit/>
          </a:bodyPr>
          <a:lstStyle/>
          <a:p>
            <a:pPr algn="ctr">
              <a:lnSpc>
                <a:spcPts val="13809"/>
              </a:lnSpc>
            </a:pPr>
            <a:r>
              <a:rPr lang="en-US" sz="9863">
                <a:solidFill>
                  <a:srgbClr val="FFFFFF"/>
                </a:solidFill>
                <a:latin typeface="Poppins Bold"/>
              </a:rPr>
              <a:t>THANK YOU!</a:t>
            </a:r>
          </a:p>
        </p:txBody>
      </p:sp>
      <p:sp>
        <p:nvSpPr>
          <p:cNvPr id="13" name="TextBox 13"/>
          <p:cNvSpPr txBox="1"/>
          <p:nvPr/>
        </p:nvSpPr>
        <p:spPr>
          <a:xfrm>
            <a:off x="8127653" y="5529753"/>
            <a:ext cx="2032695" cy="618498"/>
          </a:xfrm>
          <a:prstGeom prst="rect">
            <a:avLst/>
          </a:prstGeom>
        </p:spPr>
        <p:txBody>
          <a:bodyPr lIns="0" tIns="0" rIns="0" bIns="0" rtlCol="0" anchor="t">
            <a:spAutoFit/>
          </a:bodyPr>
          <a:lstStyle/>
          <a:p>
            <a:pPr algn="ctr">
              <a:lnSpc>
                <a:spcPts val="4759"/>
              </a:lnSpc>
            </a:pPr>
            <a:r>
              <a:rPr lang="en-US" sz="3399">
                <a:solidFill>
                  <a:srgbClr val="D3D3DB"/>
                </a:solidFill>
                <a:latin typeface="Poppins Thin"/>
              </a:rPr>
              <a:t>GROUP 23</a:t>
            </a: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C2901"/>
        </a:solidFill>
        <a:effectLst/>
      </p:bgPr>
    </p:bg>
    <p:spTree>
      <p:nvGrpSpPr>
        <p:cNvPr id="1" name=""/>
        <p:cNvGrpSpPr/>
        <p:nvPr/>
      </p:nvGrpSpPr>
      <p:grpSpPr>
        <a:xfrm>
          <a:off x="0" y="0"/>
          <a:ext cx="0" cy="0"/>
          <a:chOff x="0" y="0"/>
          <a:chExt cx="0" cy="0"/>
        </a:xfrm>
      </p:grpSpPr>
      <p:sp>
        <p:nvSpPr>
          <p:cNvPr id="2" name="Freeform 2"/>
          <p:cNvSpPr/>
          <p:nvPr/>
        </p:nvSpPr>
        <p:spPr>
          <a:xfrm>
            <a:off x="2466840" y="1028700"/>
            <a:ext cx="13354320" cy="8229600"/>
          </a:xfrm>
          <a:custGeom>
            <a:avLst/>
            <a:gdLst/>
            <a:ahLst/>
            <a:cxnLst/>
            <a:rect l="l" t="t" r="r" b="b"/>
            <a:pathLst>
              <a:path w="13354320" h="8229600">
                <a:moveTo>
                  <a:pt x="0" y="0"/>
                </a:moveTo>
                <a:lnTo>
                  <a:pt x="13354320" y="0"/>
                </a:lnTo>
                <a:lnTo>
                  <a:pt x="13354320" y="8229600"/>
                </a:lnTo>
                <a:lnTo>
                  <a:pt x="0" y="8229600"/>
                </a:lnTo>
                <a:lnTo>
                  <a:pt x="0" y="0"/>
                </a:lnTo>
                <a:close/>
              </a:path>
            </a:pathLst>
          </a:custGeom>
          <a:blipFill>
            <a:blip r:embed="rId2">
              <a:alphaModFix amt="29000"/>
            </a:blip>
            <a:stretch>
              <a:fillRect/>
            </a:stretch>
          </a:blipFill>
        </p:spPr>
        <p:txBody>
          <a:bodyPr/>
          <a:lstStyle/>
          <a:p>
            <a:endParaRPr lang="en-IN"/>
          </a:p>
        </p:txBody>
      </p:sp>
      <p:sp>
        <p:nvSpPr>
          <p:cNvPr id="3" name="AutoShape 3"/>
          <p:cNvSpPr/>
          <p:nvPr/>
        </p:nvSpPr>
        <p:spPr>
          <a:xfrm rot="17472">
            <a:off x="1626600" y="1819276"/>
            <a:ext cx="15034801" cy="0"/>
          </a:xfrm>
          <a:prstGeom prst="line">
            <a:avLst/>
          </a:prstGeom>
          <a:ln w="28575" cap="rnd">
            <a:solidFill>
              <a:srgbClr val="D3D3DB"/>
            </a:solidFill>
            <a:prstDash val="solid"/>
            <a:headEnd type="none" w="sm" len="sm"/>
            <a:tailEnd type="none" w="sm" len="sm"/>
          </a:ln>
        </p:spPr>
        <p:txBody>
          <a:bodyPr/>
          <a:lstStyle/>
          <a:p>
            <a:endParaRPr lang="en-IN"/>
          </a:p>
        </p:txBody>
      </p:sp>
      <p:sp>
        <p:nvSpPr>
          <p:cNvPr id="4" name="AutoShape 4"/>
          <p:cNvSpPr/>
          <p:nvPr/>
        </p:nvSpPr>
        <p:spPr>
          <a:xfrm rot="5838">
            <a:off x="1645597" y="1955406"/>
            <a:ext cx="14996805" cy="0"/>
          </a:xfrm>
          <a:prstGeom prst="line">
            <a:avLst/>
          </a:prstGeom>
          <a:ln w="9525" cap="rnd">
            <a:solidFill>
              <a:srgbClr val="D3D3DB"/>
            </a:solidFill>
            <a:prstDash val="solid"/>
            <a:headEnd type="none" w="sm" len="sm"/>
            <a:tailEnd type="none" w="sm" len="sm"/>
          </a:ln>
        </p:spPr>
        <p:txBody>
          <a:bodyPr/>
          <a:lstStyle/>
          <a:p>
            <a:endParaRPr lang="en-IN"/>
          </a:p>
        </p:txBody>
      </p:sp>
      <p:sp>
        <p:nvSpPr>
          <p:cNvPr id="5" name="TextBox 5"/>
          <p:cNvSpPr txBox="1"/>
          <p:nvPr/>
        </p:nvSpPr>
        <p:spPr>
          <a:xfrm>
            <a:off x="1657350" y="2474595"/>
            <a:ext cx="14973300" cy="5751195"/>
          </a:xfrm>
          <a:prstGeom prst="rect">
            <a:avLst/>
          </a:prstGeom>
        </p:spPr>
        <p:txBody>
          <a:bodyPr lIns="0" tIns="0" rIns="0" bIns="0" rtlCol="0" anchor="t">
            <a:spAutoFit/>
          </a:bodyPr>
          <a:lstStyle/>
          <a:p>
            <a:pPr marL="647700" lvl="1" indent="-323850" algn="l">
              <a:lnSpc>
                <a:spcPts val="3240"/>
              </a:lnSpc>
              <a:buFont typeface="Arial"/>
              <a:buChar char="•"/>
            </a:pPr>
            <a:r>
              <a:rPr lang="en-US" sz="3000" dirty="0">
                <a:solidFill>
                  <a:srgbClr val="D3D3DB"/>
                </a:solidFill>
                <a:latin typeface="Sorts Mill Goudy"/>
              </a:rPr>
              <a:t>Informed Investment Decisions: Stock market analysis provides investors with valuable information and insights about the performance of individual stocks, sectors, and the market as a whole. This information helps investors make informed decisions about buying, selling, or holding their investments.</a:t>
            </a:r>
          </a:p>
          <a:p>
            <a:pPr algn="l">
              <a:lnSpc>
                <a:spcPts val="3240"/>
              </a:lnSpc>
            </a:pPr>
            <a:endParaRPr lang="en-US" sz="3000" dirty="0">
              <a:solidFill>
                <a:srgbClr val="D3D3DB"/>
              </a:solidFill>
              <a:latin typeface="Sorts Mill Goudy"/>
            </a:endParaRPr>
          </a:p>
          <a:p>
            <a:pPr marL="647700" lvl="1" indent="-323850" algn="l">
              <a:lnSpc>
                <a:spcPts val="3240"/>
              </a:lnSpc>
              <a:buFont typeface="Arial"/>
              <a:buChar char="•"/>
            </a:pPr>
            <a:r>
              <a:rPr lang="en-US" sz="3000" dirty="0">
                <a:solidFill>
                  <a:srgbClr val="D3D3DB"/>
                </a:solidFill>
                <a:latin typeface="Sorts Mill Goudy"/>
              </a:rPr>
              <a:t>Risk Management: Analyzing the stock market can help investors assess and manage risks associated with their investments. By understanding market trends, volatility, and potential threats, investors can adjust their portfolios to mitigate risk.</a:t>
            </a:r>
          </a:p>
          <a:p>
            <a:pPr algn="l">
              <a:lnSpc>
                <a:spcPts val="3240"/>
              </a:lnSpc>
            </a:pPr>
            <a:endParaRPr lang="en-US" sz="3000" dirty="0">
              <a:solidFill>
                <a:srgbClr val="D3D3DB"/>
              </a:solidFill>
              <a:latin typeface="Sorts Mill Goudy"/>
            </a:endParaRPr>
          </a:p>
          <a:p>
            <a:pPr marL="647700" lvl="1" indent="-323850" algn="l">
              <a:lnSpc>
                <a:spcPts val="3240"/>
              </a:lnSpc>
              <a:buFont typeface="Arial"/>
              <a:buChar char="•"/>
            </a:pPr>
            <a:r>
              <a:rPr lang="en-US" sz="3000" dirty="0">
                <a:solidFill>
                  <a:srgbClr val="D3D3DB"/>
                </a:solidFill>
                <a:latin typeface="Sorts Mill Goudy"/>
              </a:rPr>
              <a:t>Asset Allocation: Stock market analysis is crucial for determining the appropriate allocation of assets in a portfolio. It helps investors balance their investments between different asset classes, such as stocks, bonds, and cash, to achieve their financial goals while managing risk.</a:t>
            </a:r>
          </a:p>
          <a:p>
            <a:pPr algn="l">
              <a:lnSpc>
                <a:spcPts val="3240"/>
              </a:lnSpc>
            </a:pPr>
            <a:endParaRPr lang="en-US" sz="3000" dirty="0">
              <a:solidFill>
                <a:srgbClr val="D3D3DB"/>
              </a:solidFill>
              <a:latin typeface="Sorts Mill Goudy"/>
            </a:endParaRPr>
          </a:p>
        </p:txBody>
      </p:sp>
      <p:sp>
        <p:nvSpPr>
          <p:cNvPr id="6" name="TextBox 6"/>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dirty="0">
                <a:solidFill>
                  <a:srgbClr val="D3D3DB"/>
                </a:solidFill>
                <a:latin typeface="Montserrat"/>
              </a:rPr>
              <a:t>WHY?</a:t>
            </a: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C2901"/>
        </a:solidFill>
        <a:effectLst/>
      </p:bgPr>
    </p:bg>
    <p:spTree>
      <p:nvGrpSpPr>
        <p:cNvPr id="1" name=""/>
        <p:cNvGrpSpPr/>
        <p:nvPr/>
      </p:nvGrpSpPr>
      <p:grpSpPr>
        <a:xfrm>
          <a:off x="0" y="0"/>
          <a:ext cx="0" cy="0"/>
          <a:chOff x="0" y="0"/>
          <a:chExt cx="0" cy="0"/>
        </a:xfrm>
      </p:grpSpPr>
      <p:sp>
        <p:nvSpPr>
          <p:cNvPr id="2" name="Freeform 2"/>
          <p:cNvSpPr/>
          <p:nvPr/>
        </p:nvSpPr>
        <p:spPr>
          <a:xfrm>
            <a:off x="2466840" y="1028700"/>
            <a:ext cx="13354320" cy="8229600"/>
          </a:xfrm>
          <a:custGeom>
            <a:avLst/>
            <a:gdLst/>
            <a:ahLst/>
            <a:cxnLst/>
            <a:rect l="l" t="t" r="r" b="b"/>
            <a:pathLst>
              <a:path w="13354320" h="8229600">
                <a:moveTo>
                  <a:pt x="0" y="0"/>
                </a:moveTo>
                <a:lnTo>
                  <a:pt x="13354320" y="0"/>
                </a:lnTo>
                <a:lnTo>
                  <a:pt x="13354320" y="8229600"/>
                </a:lnTo>
                <a:lnTo>
                  <a:pt x="0" y="8229600"/>
                </a:lnTo>
                <a:lnTo>
                  <a:pt x="0" y="0"/>
                </a:lnTo>
                <a:close/>
              </a:path>
            </a:pathLst>
          </a:custGeom>
          <a:blipFill>
            <a:blip r:embed="rId2">
              <a:alphaModFix amt="30000"/>
            </a:blip>
            <a:stretch>
              <a:fillRect/>
            </a:stretch>
          </a:blipFill>
        </p:spPr>
        <p:txBody>
          <a:bodyPr/>
          <a:lstStyle/>
          <a:p>
            <a:endParaRPr lang="en-IN"/>
          </a:p>
        </p:txBody>
      </p:sp>
      <p:sp>
        <p:nvSpPr>
          <p:cNvPr id="3" name="AutoShape 3"/>
          <p:cNvSpPr/>
          <p:nvPr/>
        </p:nvSpPr>
        <p:spPr>
          <a:xfrm rot="17472">
            <a:off x="1626600" y="1819276"/>
            <a:ext cx="15034801" cy="0"/>
          </a:xfrm>
          <a:prstGeom prst="line">
            <a:avLst/>
          </a:prstGeom>
          <a:ln w="28575" cap="rnd">
            <a:solidFill>
              <a:srgbClr val="D3D3DB"/>
            </a:solidFill>
            <a:prstDash val="solid"/>
            <a:headEnd type="none" w="sm" len="sm"/>
            <a:tailEnd type="none" w="sm" len="sm"/>
          </a:ln>
        </p:spPr>
        <p:txBody>
          <a:bodyPr/>
          <a:lstStyle/>
          <a:p>
            <a:endParaRPr lang="en-IN"/>
          </a:p>
        </p:txBody>
      </p:sp>
      <p:sp>
        <p:nvSpPr>
          <p:cNvPr id="4" name="AutoShape 4"/>
          <p:cNvSpPr/>
          <p:nvPr/>
        </p:nvSpPr>
        <p:spPr>
          <a:xfrm rot="5838">
            <a:off x="1645597" y="1955406"/>
            <a:ext cx="14996805" cy="0"/>
          </a:xfrm>
          <a:prstGeom prst="line">
            <a:avLst/>
          </a:prstGeom>
          <a:ln w="9525" cap="rnd">
            <a:solidFill>
              <a:srgbClr val="D3D3DB"/>
            </a:solidFill>
            <a:prstDash val="solid"/>
            <a:headEnd type="none" w="sm" len="sm"/>
            <a:tailEnd type="none" w="sm" len="sm"/>
          </a:ln>
        </p:spPr>
        <p:txBody>
          <a:bodyPr/>
          <a:lstStyle/>
          <a:p>
            <a:endParaRPr lang="en-IN"/>
          </a:p>
        </p:txBody>
      </p:sp>
      <p:sp>
        <p:nvSpPr>
          <p:cNvPr id="5" name="TextBox 5"/>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a:solidFill>
                  <a:srgbClr val="D3D3DB"/>
                </a:solidFill>
                <a:latin typeface="Montserrat"/>
              </a:rPr>
              <a:t>WHY?</a:t>
            </a:r>
          </a:p>
        </p:txBody>
      </p:sp>
      <p:sp>
        <p:nvSpPr>
          <p:cNvPr id="6" name="TextBox 6"/>
          <p:cNvSpPr txBox="1"/>
          <p:nvPr/>
        </p:nvSpPr>
        <p:spPr>
          <a:xfrm>
            <a:off x="1657350" y="2678598"/>
            <a:ext cx="14454609" cy="5751195"/>
          </a:xfrm>
          <a:prstGeom prst="rect">
            <a:avLst/>
          </a:prstGeom>
        </p:spPr>
        <p:txBody>
          <a:bodyPr lIns="0" tIns="0" rIns="0" bIns="0" rtlCol="0" anchor="t">
            <a:spAutoFit/>
          </a:bodyPr>
          <a:lstStyle/>
          <a:p>
            <a:pPr marL="542925" lvl="1" indent="-271462" algn="l">
              <a:lnSpc>
                <a:spcPts val="3240"/>
              </a:lnSpc>
              <a:buFont typeface="Arial"/>
              <a:buChar char="•"/>
            </a:pPr>
            <a:r>
              <a:rPr lang="en-US" sz="3000" dirty="0">
                <a:solidFill>
                  <a:srgbClr val="D3D3DB"/>
                </a:solidFill>
                <a:latin typeface="Sorts Mill Goudy"/>
              </a:rPr>
              <a:t>Market Timing: Timing is crucial in investing. Analyzing the stock market can help investors identify favorable entry and exit points. This can be especially important for traders who aim to profit from short-term price movements.</a:t>
            </a:r>
          </a:p>
          <a:p>
            <a:pPr marL="542925" lvl="1" indent="-271462" algn="l">
              <a:lnSpc>
                <a:spcPts val="3240"/>
              </a:lnSpc>
            </a:pPr>
            <a:endParaRPr lang="en-US" sz="3000" dirty="0">
              <a:solidFill>
                <a:srgbClr val="D3D3DB"/>
              </a:solidFill>
              <a:latin typeface="Sorts Mill Goudy"/>
            </a:endParaRPr>
          </a:p>
          <a:p>
            <a:pPr marL="542925" lvl="1" indent="-271462" algn="l">
              <a:lnSpc>
                <a:spcPts val="3240"/>
              </a:lnSpc>
              <a:buFont typeface="Arial"/>
              <a:buChar char="•"/>
            </a:pPr>
            <a:r>
              <a:rPr lang="en-US" sz="3000" dirty="0">
                <a:solidFill>
                  <a:srgbClr val="D3D3DB"/>
                </a:solidFill>
                <a:latin typeface="Sorts Mill Goudy"/>
              </a:rPr>
              <a:t>Company Performance Evaluation: Investors analyze the stock market to evaluate the financial health and performance of individual companies. This involves examining financial statements, earnings reports, and other relevant data to assess a company's growth potential and profitability.</a:t>
            </a:r>
          </a:p>
          <a:p>
            <a:pPr marL="542925" lvl="1" indent="-271462" algn="l">
              <a:lnSpc>
                <a:spcPts val="3240"/>
              </a:lnSpc>
            </a:pPr>
            <a:endParaRPr lang="en-US" sz="3000" dirty="0">
              <a:solidFill>
                <a:srgbClr val="D3D3DB"/>
              </a:solidFill>
              <a:latin typeface="Sorts Mill Goudy"/>
            </a:endParaRPr>
          </a:p>
          <a:p>
            <a:pPr marL="542925" lvl="1" indent="-271462" algn="l">
              <a:lnSpc>
                <a:spcPts val="3240"/>
              </a:lnSpc>
              <a:buFont typeface="Arial"/>
              <a:buChar char="•"/>
            </a:pPr>
            <a:r>
              <a:rPr lang="en-US" sz="3000" dirty="0">
                <a:solidFill>
                  <a:srgbClr val="D3D3DB"/>
                </a:solidFill>
                <a:latin typeface="Sorts Mill Goudy"/>
              </a:rPr>
              <a:t>Long-Term Planning: For long-term investors, stock market analysis is essential for setting and adjusting financial goals. It helps individuals and institutions plan for retirement, education expenses, and other long-term financial objectives.</a:t>
            </a:r>
          </a:p>
          <a:p>
            <a:pPr marL="542925" lvl="1" indent="-271462" algn="l">
              <a:lnSpc>
                <a:spcPts val="3240"/>
              </a:lnSpc>
            </a:pPr>
            <a:endParaRPr lang="en-US" sz="3000" dirty="0">
              <a:solidFill>
                <a:srgbClr val="D3D3DB"/>
              </a:solidFill>
              <a:latin typeface="Sorts Mill Goudy"/>
            </a:endParaRPr>
          </a:p>
          <a:p>
            <a:pPr marL="542925" lvl="1" indent="-271462" algn="l">
              <a:lnSpc>
                <a:spcPts val="3240"/>
              </a:lnSpc>
            </a:pPr>
            <a:endParaRPr lang="en-US" sz="3000" dirty="0">
              <a:solidFill>
                <a:srgbClr val="D3D3DB"/>
              </a:solidFill>
              <a:latin typeface="Sorts Mill Goudy"/>
            </a:endParaRP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Freeform 4"/>
          <p:cNvSpPr/>
          <p:nvPr/>
        </p:nvSpPr>
        <p:spPr>
          <a:xfrm>
            <a:off x="8825825" y="427327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IN"/>
          </a:p>
        </p:txBody>
      </p:sp>
      <p:sp>
        <p:nvSpPr>
          <p:cNvPr id="5" name="TextBox 5"/>
          <p:cNvSpPr txBox="1"/>
          <p:nvPr/>
        </p:nvSpPr>
        <p:spPr>
          <a:xfrm>
            <a:off x="1655073" y="2646045"/>
            <a:ext cx="14973300" cy="5341620"/>
          </a:xfrm>
          <a:prstGeom prst="rect">
            <a:avLst/>
          </a:prstGeom>
        </p:spPr>
        <p:txBody>
          <a:bodyPr lIns="0" tIns="0" rIns="0" bIns="0" rtlCol="0" anchor="t">
            <a:spAutoFit/>
          </a:bodyPr>
          <a:lstStyle/>
          <a:p>
            <a:pPr marL="542925" lvl="1" indent="-271462" algn="l">
              <a:lnSpc>
                <a:spcPts val="3240"/>
              </a:lnSpc>
              <a:buFont typeface="Arial"/>
              <a:buChar char="•"/>
            </a:pPr>
            <a:r>
              <a:rPr lang="en-US" sz="3000" dirty="0">
                <a:solidFill>
                  <a:srgbClr val="11171B"/>
                </a:solidFill>
                <a:latin typeface="Sorts Mill Goudy"/>
              </a:rPr>
              <a:t>This research combines sentiment analysis of news headlines with machine learning techniques.</a:t>
            </a:r>
          </a:p>
          <a:p>
            <a:pPr marL="542925" lvl="1" indent="-271462" algn="l">
              <a:lnSpc>
                <a:spcPts val="3240"/>
              </a:lnSpc>
              <a:buFont typeface="Arial"/>
              <a:buChar char="•"/>
            </a:pPr>
            <a:r>
              <a:rPr lang="en-US" sz="3000" dirty="0">
                <a:solidFill>
                  <a:srgbClr val="11171B"/>
                </a:solidFill>
                <a:latin typeface="Sorts Mill Goudy"/>
              </a:rPr>
              <a:t>Subjectivity and Objectivity scores of the news headlines proved to be the most impacting feature for the prediction models followed by the negativity score of the headlines.</a:t>
            </a:r>
          </a:p>
          <a:p>
            <a:pPr marL="542925" lvl="1" indent="-271462" algn="l">
              <a:lnSpc>
                <a:spcPts val="3240"/>
              </a:lnSpc>
              <a:buFont typeface="Arial"/>
              <a:buChar char="•"/>
            </a:pPr>
            <a:r>
              <a:rPr lang="en-US" sz="3000" dirty="0">
                <a:solidFill>
                  <a:srgbClr val="11171B"/>
                </a:solidFill>
                <a:latin typeface="Sorts Mill Goudy"/>
              </a:rPr>
              <a:t>Stock market analysis includes two major schools of thought: technical and fundamental analysis. While fundamental analysis looks at the "what" and "why" of stocks, technical analysis concentrates on the "when" and "how." </a:t>
            </a:r>
          </a:p>
          <a:p>
            <a:pPr marL="542925" lvl="1" indent="-271462" algn="l">
              <a:lnSpc>
                <a:spcPts val="3240"/>
              </a:lnSpc>
              <a:buFont typeface="Arial"/>
              <a:buChar char="•"/>
            </a:pPr>
            <a:r>
              <a:rPr lang="en-US" sz="3000" dirty="0">
                <a:solidFill>
                  <a:srgbClr val="11171B"/>
                </a:solidFill>
                <a:latin typeface="Sorts Mill Goudy"/>
              </a:rPr>
              <a:t>Many financial economists, researchers, and traders believe that stock prices are at least partially predictable because price changes tend to repeat themselves owing to the collective and patterned behavior of investors</a:t>
            </a:r>
          </a:p>
          <a:p>
            <a:pPr marL="542925" lvl="1" indent="-271462" algn="l">
              <a:lnSpc>
                <a:spcPts val="3240"/>
              </a:lnSpc>
              <a:buFont typeface="Arial"/>
              <a:buChar char="•"/>
            </a:pPr>
            <a:r>
              <a:rPr lang="en-US" sz="3000" dirty="0">
                <a:solidFill>
                  <a:srgbClr val="11171B"/>
                </a:solidFill>
                <a:latin typeface="Sorts Mill Goudy"/>
              </a:rPr>
              <a:t>Historical stock market data, fundamental factors, and investors’ psychological behaviors. </a:t>
            </a:r>
          </a:p>
        </p:txBody>
      </p:sp>
      <p:sp>
        <p:nvSpPr>
          <p:cNvPr id="6" name="TextBox 6"/>
          <p:cNvSpPr txBox="1"/>
          <p:nvPr/>
        </p:nvSpPr>
        <p:spPr>
          <a:xfrm>
            <a:off x="1607647" y="603094"/>
            <a:ext cx="14971023" cy="1154162"/>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KEY FACTORS AND THEORIES IN STOCK PRICE PREDICTION</a:t>
            </a: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TextBox 4"/>
          <p:cNvSpPr txBox="1"/>
          <p:nvPr/>
        </p:nvSpPr>
        <p:spPr>
          <a:xfrm>
            <a:off x="1626696" y="626907"/>
            <a:ext cx="14971023" cy="1154162"/>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KEY FACTORS AND THEORIES IN STOCK PRICE PREDICTION</a:t>
            </a:r>
          </a:p>
        </p:txBody>
      </p:sp>
      <p:sp>
        <p:nvSpPr>
          <p:cNvPr id="5" name="TextBox 5"/>
          <p:cNvSpPr txBox="1"/>
          <p:nvPr/>
        </p:nvSpPr>
        <p:spPr>
          <a:xfrm>
            <a:off x="1657350" y="2474595"/>
            <a:ext cx="14973300" cy="4112895"/>
          </a:xfrm>
          <a:prstGeom prst="rect">
            <a:avLst/>
          </a:prstGeom>
        </p:spPr>
        <p:txBody>
          <a:bodyPr lIns="0" tIns="0" rIns="0" bIns="0" rtlCol="0" anchor="t">
            <a:spAutoFit/>
          </a:bodyPr>
          <a:lstStyle/>
          <a:p>
            <a:pPr algn="l">
              <a:lnSpc>
                <a:spcPts val="3240"/>
              </a:lnSpc>
            </a:pPr>
            <a:endParaRPr dirty="0"/>
          </a:p>
          <a:p>
            <a:pPr marL="542925" lvl="1" indent="-271462" algn="l">
              <a:lnSpc>
                <a:spcPts val="3240"/>
              </a:lnSpc>
              <a:buFont typeface="Arial"/>
              <a:buChar char="•"/>
            </a:pPr>
            <a:r>
              <a:rPr lang="en-US" sz="3000" dirty="0">
                <a:solidFill>
                  <a:srgbClr val="11171B"/>
                </a:solidFill>
                <a:latin typeface="Sorts Mill Goudy"/>
              </a:rPr>
              <a:t>This proposed model is a well-liked model named is the Recurrent Neural Network (RNN) model. One of the variant of RNN is Long Short Term Memory (LSTM) model.</a:t>
            </a:r>
          </a:p>
          <a:p>
            <a:pPr marL="542925" lvl="1" indent="-271462" algn="l">
              <a:lnSpc>
                <a:spcPts val="3240"/>
              </a:lnSpc>
            </a:pPr>
            <a:endParaRPr lang="en-US" sz="3000" dirty="0">
              <a:solidFill>
                <a:srgbClr val="11171B"/>
              </a:solidFill>
              <a:latin typeface="Sorts Mill Goudy"/>
            </a:endParaRPr>
          </a:p>
          <a:p>
            <a:pPr marL="542925" lvl="1" indent="-271462" algn="l">
              <a:lnSpc>
                <a:spcPts val="3240"/>
              </a:lnSpc>
              <a:buFont typeface="Arial"/>
              <a:buChar char="•"/>
            </a:pPr>
            <a:r>
              <a:rPr lang="en-US" sz="3000" dirty="0">
                <a:solidFill>
                  <a:srgbClr val="11171B"/>
                </a:solidFill>
                <a:latin typeface="Sorts Mill Goudy"/>
              </a:rPr>
              <a:t> For classification, </a:t>
            </a:r>
            <a:r>
              <a:rPr lang="en-US" sz="3000" dirty="0" err="1">
                <a:solidFill>
                  <a:srgbClr val="11171B"/>
                </a:solidFill>
                <a:latin typeface="Sorts Mill Goudy"/>
              </a:rPr>
              <a:t>XGBoost</a:t>
            </a:r>
            <a:r>
              <a:rPr lang="en-US" sz="3000" dirty="0">
                <a:solidFill>
                  <a:srgbClr val="11171B"/>
                </a:solidFill>
                <a:latin typeface="Sorts Mill Goudy"/>
              </a:rPr>
              <a:t> proved to be the most accurate among the other standard algorithms and models.</a:t>
            </a:r>
          </a:p>
          <a:p>
            <a:pPr marL="542925" lvl="1" indent="-271462" algn="l">
              <a:lnSpc>
                <a:spcPts val="3240"/>
              </a:lnSpc>
            </a:pPr>
            <a:endParaRPr lang="en-US" sz="3000" dirty="0">
              <a:solidFill>
                <a:srgbClr val="11171B"/>
              </a:solidFill>
              <a:latin typeface="Sorts Mill Goudy"/>
            </a:endParaRPr>
          </a:p>
          <a:p>
            <a:pPr marL="542925" lvl="1" indent="-271462" algn="l">
              <a:lnSpc>
                <a:spcPts val="3240"/>
              </a:lnSpc>
              <a:buFont typeface="Arial"/>
              <a:buChar char="•"/>
            </a:pPr>
            <a:r>
              <a:rPr lang="en-US" sz="3000" dirty="0">
                <a:solidFill>
                  <a:srgbClr val="11171B"/>
                </a:solidFill>
                <a:latin typeface="Sorts Mill Goudy"/>
              </a:rPr>
              <a:t>For regression, we used a sequential model of multiple LSTM cells to predict the exact prices of the strokes and achieved better results than well-known time series models and regression models.</a:t>
            </a:r>
          </a:p>
        </p:txBody>
      </p:sp>
      <p:sp>
        <p:nvSpPr>
          <p:cNvPr id="6" name="Freeform 6"/>
          <p:cNvSpPr/>
          <p:nvPr/>
        </p:nvSpPr>
        <p:spPr>
          <a:xfrm>
            <a:off x="8825825" y="427327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IN"/>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6FFF-1B3D-F608-C89D-5507B55B8706}"/>
              </a:ext>
            </a:extLst>
          </p:cNvPr>
          <p:cNvSpPr>
            <a:spLocks noGrp="1"/>
          </p:cNvSpPr>
          <p:nvPr>
            <p:ph type="title"/>
          </p:nvPr>
        </p:nvSpPr>
        <p:spPr>
          <a:xfrm>
            <a:off x="1337029" y="1349300"/>
            <a:ext cx="16459200" cy="643762"/>
          </a:xfrm>
        </p:spPr>
        <p:txBody>
          <a:bodyPr>
            <a:normAutofit fontScale="90000"/>
          </a:bodyPr>
          <a:lstStyle/>
          <a:p>
            <a:pPr algn="l"/>
            <a:r>
              <a:rPr lang="en-CA" spc="300" dirty="0">
                <a:latin typeface="Montserrat" panose="00000500000000000000" pitchFamily="2" charset="0"/>
              </a:rPr>
              <a:t>PROCESS FLOW OF OVERALL PREDICTION</a:t>
            </a:r>
          </a:p>
        </p:txBody>
      </p:sp>
      <p:sp>
        <p:nvSpPr>
          <p:cNvPr id="3" name="Freeform 6">
            <a:extLst>
              <a:ext uri="{FF2B5EF4-FFF2-40B4-BE49-F238E27FC236}">
                <a16:creationId xmlns:a16="http://schemas.microsoft.com/office/drawing/2014/main" id="{5A2868F6-1E3D-6469-1095-7E56CD848027}"/>
              </a:ext>
            </a:extLst>
          </p:cNvPr>
          <p:cNvSpPr/>
          <p:nvPr/>
        </p:nvSpPr>
        <p:spPr>
          <a:xfrm>
            <a:off x="8825825" y="4359216"/>
            <a:ext cx="9462175" cy="6647862"/>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2">
              <a:alphaModFix amt="24000"/>
              <a:extLst>
                <a:ext uri="{96DAC541-7B7A-43D3-8B79-37D633B846F1}">
                  <asvg:svgBlip xmlns:asvg="http://schemas.microsoft.com/office/drawing/2016/SVG/main" r:embed="rId3"/>
                </a:ext>
              </a:extLst>
            </a:blip>
            <a:stretch>
              <a:fillRect/>
            </a:stretch>
          </a:blipFill>
        </p:spPr>
        <p:txBody>
          <a:bodyPr/>
          <a:lstStyle/>
          <a:p>
            <a:endParaRPr lang="en-IN" dirty="0">
              <a:latin typeface="Sorts Mill Goudy" panose="020B0604020202020204" charset="0"/>
            </a:endParaRPr>
          </a:p>
        </p:txBody>
      </p:sp>
      <p:sp>
        <p:nvSpPr>
          <p:cNvPr id="4" name="TextBox 3">
            <a:extLst>
              <a:ext uri="{FF2B5EF4-FFF2-40B4-BE49-F238E27FC236}">
                <a16:creationId xmlns:a16="http://schemas.microsoft.com/office/drawing/2014/main" id="{042E1F92-6AE0-207C-E526-E5A720A0ED59}"/>
              </a:ext>
            </a:extLst>
          </p:cNvPr>
          <p:cNvSpPr txBox="1"/>
          <p:nvPr/>
        </p:nvSpPr>
        <p:spPr>
          <a:xfrm>
            <a:off x="1337029" y="2933700"/>
            <a:ext cx="9782241" cy="553998"/>
          </a:xfrm>
          <a:prstGeom prst="rect">
            <a:avLst/>
          </a:prstGeom>
          <a:noFill/>
        </p:spPr>
        <p:txBody>
          <a:bodyPr wrap="square" rtlCol="0">
            <a:spAutoFit/>
          </a:bodyPr>
          <a:lstStyle/>
          <a:p>
            <a:r>
              <a:rPr lang="en-US" sz="3000" dirty="0">
                <a:latin typeface="Sorts Mill Goudy" panose="020B0604020202020204" charset="0"/>
              </a:rPr>
              <a:t>ANOMALIES OF DIFFERENT STOCKS</a:t>
            </a:r>
            <a:endParaRPr lang="en-IN" sz="3000" dirty="0">
              <a:latin typeface="Sorts Mill Goudy" panose="020B0604020202020204" charset="0"/>
            </a:endParaRPr>
          </a:p>
        </p:txBody>
      </p:sp>
      <p:sp>
        <p:nvSpPr>
          <p:cNvPr id="7" name="AutoShape 3">
            <a:extLst>
              <a:ext uri="{FF2B5EF4-FFF2-40B4-BE49-F238E27FC236}">
                <a16:creationId xmlns:a16="http://schemas.microsoft.com/office/drawing/2014/main" id="{29BCF817-3704-FC72-51F6-1569DFFBD308}"/>
              </a:ext>
            </a:extLst>
          </p:cNvPr>
          <p:cNvSpPr/>
          <p:nvPr/>
        </p:nvSpPr>
        <p:spPr>
          <a:xfrm rot="5838">
            <a:off x="1327422" y="2191119"/>
            <a:ext cx="14996805" cy="0"/>
          </a:xfrm>
          <a:prstGeom prst="line">
            <a:avLst/>
          </a:prstGeom>
          <a:ln w="9525" cap="rnd">
            <a:solidFill>
              <a:srgbClr val="4A555B"/>
            </a:solidFill>
            <a:prstDash val="solid"/>
            <a:headEnd type="none" w="sm" len="sm"/>
            <a:tailEnd type="none" w="sm" len="sm"/>
          </a:ln>
        </p:spPr>
        <p:txBody>
          <a:bodyPr/>
          <a:lstStyle/>
          <a:p>
            <a:endParaRPr lang="en-IN" dirty="0"/>
          </a:p>
        </p:txBody>
      </p:sp>
      <p:sp>
        <p:nvSpPr>
          <p:cNvPr id="8" name="AutoShape 2">
            <a:extLst>
              <a:ext uri="{FF2B5EF4-FFF2-40B4-BE49-F238E27FC236}">
                <a16:creationId xmlns:a16="http://schemas.microsoft.com/office/drawing/2014/main" id="{063EB57F-3812-F052-A916-9ACE2AAA9344}"/>
              </a:ext>
            </a:extLst>
          </p:cNvPr>
          <p:cNvSpPr/>
          <p:nvPr/>
        </p:nvSpPr>
        <p:spPr>
          <a:xfrm rot="17472">
            <a:off x="1346456" y="2073371"/>
            <a:ext cx="15034801" cy="0"/>
          </a:xfrm>
          <a:prstGeom prst="line">
            <a:avLst/>
          </a:prstGeom>
          <a:ln w="28575" cap="rnd">
            <a:solidFill>
              <a:srgbClr val="4A555B"/>
            </a:solidFill>
            <a:prstDash val="solid"/>
            <a:headEnd type="none" w="sm" len="sm"/>
            <a:tailEnd type="none" w="sm" len="sm"/>
          </a:ln>
        </p:spPr>
        <p:txBody>
          <a:bodyPr/>
          <a:lstStyle/>
          <a:p>
            <a:endParaRPr lang="en-IN" dirty="0"/>
          </a:p>
        </p:txBody>
      </p:sp>
      <p:pic>
        <p:nvPicPr>
          <p:cNvPr id="5" name="Content Placeholder 4">
            <a:extLst>
              <a:ext uri="{FF2B5EF4-FFF2-40B4-BE49-F238E27FC236}">
                <a16:creationId xmlns:a16="http://schemas.microsoft.com/office/drawing/2014/main" id="{D9551CDE-9C00-4309-CEEE-2A4FFC83CE9A}"/>
              </a:ext>
            </a:extLst>
          </p:cNvPr>
          <p:cNvPicPr>
            <a:picLocks noGrp="1" noChangeAspect="1"/>
          </p:cNvPicPr>
          <p:nvPr>
            <p:ph idx="1"/>
          </p:nvPr>
        </p:nvPicPr>
        <p:blipFill rotWithShape="1">
          <a:blip r:embed="rId4"/>
          <a:srcRect t="5321"/>
          <a:stretch/>
        </p:blipFill>
        <p:spPr>
          <a:xfrm>
            <a:off x="1307501" y="3848100"/>
            <a:ext cx="14512571" cy="5493731"/>
          </a:xfrm>
        </p:spPr>
      </p:pic>
    </p:spTree>
    <p:extLst>
      <p:ext uri="{BB962C8B-B14F-4D97-AF65-F5344CB8AC3E}">
        <p14:creationId xmlns:p14="http://schemas.microsoft.com/office/powerpoint/2010/main" val="174862777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2901"/>
        </a:solidFill>
        <a:effectLst/>
      </p:bgPr>
    </p:bg>
    <p:spTree>
      <p:nvGrpSpPr>
        <p:cNvPr id="1" name=""/>
        <p:cNvGrpSpPr/>
        <p:nvPr/>
      </p:nvGrpSpPr>
      <p:grpSpPr>
        <a:xfrm>
          <a:off x="0" y="0"/>
          <a:ext cx="0" cy="0"/>
          <a:chOff x="0" y="0"/>
          <a:chExt cx="0" cy="0"/>
        </a:xfrm>
      </p:grpSpPr>
      <p:sp>
        <p:nvSpPr>
          <p:cNvPr id="2" name="Freeform 2"/>
          <p:cNvSpPr/>
          <p:nvPr/>
        </p:nvSpPr>
        <p:spPr>
          <a:xfrm>
            <a:off x="1981199" y="1714023"/>
            <a:ext cx="14680103" cy="7586828"/>
          </a:xfrm>
          <a:custGeom>
            <a:avLst/>
            <a:gdLst/>
            <a:ahLst/>
            <a:cxnLst/>
            <a:rect l="l" t="t" r="r" b="b"/>
            <a:pathLst>
              <a:path w="13354320" h="8229600">
                <a:moveTo>
                  <a:pt x="0" y="0"/>
                </a:moveTo>
                <a:lnTo>
                  <a:pt x="13354320" y="0"/>
                </a:lnTo>
                <a:lnTo>
                  <a:pt x="13354320" y="8229600"/>
                </a:lnTo>
                <a:lnTo>
                  <a:pt x="0" y="8229600"/>
                </a:lnTo>
                <a:lnTo>
                  <a:pt x="0" y="0"/>
                </a:lnTo>
                <a:close/>
              </a:path>
            </a:pathLst>
          </a:custGeom>
          <a:blipFill>
            <a:blip r:embed="rId2">
              <a:alphaModFix amt="29000"/>
            </a:blip>
            <a:stretch>
              <a:fillRect/>
            </a:stretch>
          </a:blipFill>
        </p:spPr>
        <p:txBody>
          <a:bodyPr/>
          <a:lstStyle/>
          <a:p>
            <a:endParaRPr lang="en-US" sz="3000" dirty="0">
              <a:solidFill>
                <a:schemeClr val="bg1"/>
              </a:solidFill>
              <a:latin typeface="Sorts Mill Goudy" panose="020B0604020202020204" charset="0"/>
            </a:endParaRPr>
          </a:p>
          <a:p>
            <a:endParaRPr lang="en-US" sz="3000" dirty="0">
              <a:solidFill>
                <a:schemeClr val="bg1"/>
              </a:solidFill>
              <a:latin typeface="Sorts Mill Goudy" panose="020B0604020202020204" charset="0"/>
            </a:endParaRPr>
          </a:p>
          <a:p>
            <a:r>
              <a:rPr lang="en-US" sz="3000" dirty="0">
                <a:solidFill>
                  <a:schemeClr val="bg1"/>
                </a:solidFill>
                <a:latin typeface="Sorts Mill Goudy" panose="020B0604020202020204" charset="0"/>
              </a:rPr>
              <a:t>Sentiment Analysis</a:t>
            </a:r>
          </a:p>
          <a:p>
            <a:r>
              <a:rPr lang="en-US" sz="3000" dirty="0">
                <a:solidFill>
                  <a:schemeClr val="bg1"/>
                </a:solidFill>
                <a:latin typeface="Sorts Mill Goudy" panose="020B0604020202020204" charset="0"/>
              </a:rPr>
              <a:t>VADER Lexicon is useful to classify polarity which includes positive, negative, neutral, compound(normalized values of three attributes before) and the strength of these polarities as well.</a:t>
            </a:r>
          </a:p>
          <a:p>
            <a:endParaRPr lang="en-US" sz="3000" dirty="0">
              <a:solidFill>
                <a:schemeClr val="bg1"/>
              </a:solidFill>
              <a:latin typeface="Sorts Mill Goudy" panose="020B0604020202020204" charset="0"/>
            </a:endParaRPr>
          </a:p>
          <a:p>
            <a:r>
              <a:rPr lang="en-US" sz="3000" dirty="0" err="1">
                <a:solidFill>
                  <a:schemeClr val="bg1"/>
                </a:solidFill>
                <a:latin typeface="Sorts Mill Goudy" panose="020B0604020202020204" charset="0"/>
              </a:rPr>
              <a:t>XGBoost</a:t>
            </a:r>
            <a:r>
              <a:rPr lang="en-US" sz="3000" dirty="0">
                <a:solidFill>
                  <a:schemeClr val="bg1"/>
                </a:solidFill>
                <a:latin typeface="Sorts Mill Goudy" panose="020B0604020202020204" charset="0"/>
              </a:rPr>
              <a:t> For Classification</a:t>
            </a:r>
          </a:p>
          <a:p>
            <a:r>
              <a:rPr lang="en-US" sz="3000" dirty="0">
                <a:solidFill>
                  <a:schemeClr val="bg1"/>
                </a:solidFill>
                <a:latin typeface="Sorts Mill Goudy" panose="020B0604020202020204" charset="0"/>
              </a:rPr>
              <a:t>trees that are going to be built after the current tree will learn from the updated values of the residual errors.</a:t>
            </a:r>
          </a:p>
          <a:p>
            <a:endParaRPr lang="en-US" sz="3000" dirty="0">
              <a:solidFill>
                <a:schemeClr val="bg1"/>
              </a:solidFill>
              <a:latin typeface="Sorts Mill Goudy" panose="020B0604020202020204" charset="0"/>
            </a:endParaRPr>
          </a:p>
          <a:p>
            <a:r>
              <a:rPr lang="en-US" sz="3000" dirty="0">
                <a:solidFill>
                  <a:schemeClr val="bg1"/>
                </a:solidFill>
                <a:latin typeface="Sorts Mill Goudy" panose="020B0604020202020204" charset="0"/>
              </a:rPr>
              <a:t>LSTM For Classification</a:t>
            </a:r>
          </a:p>
          <a:p>
            <a:r>
              <a:rPr lang="en-US" sz="3000" dirty="0">
                <a:solidFill>
                  <a:schemeClr val="bg1"/>
                </a:solidFill>
                <a:latin typeface="Sorts Mill Goudy" panose="020B0604020202020204" charset="0"/>
              </a:rPr>
              <a:t>can have past iterations' information in the larger neural network</a:t>
            </a:r>
          </a:p>
          <a:p>
            <a:endParaRPr lang="en-US" sz="3000" dirty="0">
              <a:solidFill>
                <a:schemeClr val="bg1"/>
              </a:solidFill>
              <a:latin typeface="Sorts Mill Goudy" panose="020B0604020202020204" charset="0"/>
            </a:endParaRPr>
          </a:p>
          <a:p>
            <a:endParaRPr lang="en-US" sz="3000" dirty="0">
              <a:solidFill>
                <a:schemeClr val="bg1"/>
              </a:solidFill>
              <a:latin typeface="Sorts Mill Goudy" panose="020B0604020202020204" charset="0"/>
            </a:endParaRPr>
          </a:p>
        </p:txBody>
      </p:sp>
      <p:sp>
        <p:nvSpPr>
          <p:cNvPr id="3" name="AutoShape 3"/>
          <p:cNvSpPr/>
          <p:nvPr/>
        </p:nvSpPr>
        <p:spPr>
          <a:xfrm rot="17472">
            <a:off x="1626600" y="1819276"/>
            <a:ext cx="15034801" cy="0"/>
          </a:xfrm>
          <a:prstGeom prst="line">
            <a:avLst/>
          </a:prstGeom>
          <a:ln w="28575" cap="rnd">
            <a:solidFill>
              <a:srgbClr val="D3D3DB"/>
            </a:solidFill>
            <a:prstDash val="solid"/>
            <a:headEnd type="none" w="sm" len="sm"/>
            <a:tailEnd type="none" w="sm" len="sm"/>
          </a:ln>
        </p:spPr>
        <p:txBody>
          <a:bodyPr/>
          <a:lstStyle/>
          <a:p>
            <a:endParaRPr lang="en-IN"/>
          </a:p>
        </p:txBody>
      </p:sp>
      <p:sp>
        <p:nvSpPr>
          <p:cNvPr id="4" name="AutoShape 4"/>
          <p:cNvSpPr/>
          <p:nvPr/>
        </p:nvSpPr>
        <p:spPr>
          <a:xfrm rot="5838">
            <a:off x="1645597" y="1955406"/>
            <a:ext cx="14996805" cy="0"/>
          </a:xfrm>
          <a:prstGeom prst="line">
            <a:avLst/>
          </a:prstGeom>
          <a:ln w="9525" cap="rnd">
            <a:solidFill>
              <a:srgbClr val="D3D3DB"/>
            </a:solidFill>
            <a:prstDash val="solid"/>
            <a:headEnd type="none" w="sm" len="sm"/>
            <a:tailEnd type="none" w="sm" len="sm"/>
          </a:ln>
        </p:spPr>
        <p:txBody>
          <a:bodyPr/>
          <a:lstStyle/>
          <a:p>
            <a:endParaRPr lang="en-IN"/>
          </a:p>
        </p:txBody>
      </p:sp>
      <p:sp>
        <p:nvSpPr>
          <p:cNvPr id="5" name="TextBox 5"/>
          <p:cNvSpPr txBox="1"/>
          <p:nvPr/>
        </p:nvSpPr>
        <p:spPr>
          <a:xfrm>
            <a:off x="1657350" y="2474595"/>
            <a:ext cx="14973300" cy="423193"/>
          </a:xfrm>
          <a:prstGeom prst="rect">
            <a:avLst/>
          </a:prstGeom>
        </p:spPr>
        <p:txBody>
          <a:bodyPr lIns="0" tIns="0" rIns="0" bIns="0" rtlCol="0" anchor="t">
            <a:spAutoFit/>
          </a:bodyPr>
          <a:lstStyle/>
          <a:p>
            <a:pPr algn="l">
              <a:lnSpc>
                <a:spcPts val="3240"/>
              </a:lnSpc>
            </a:pPr>
            <a:endParaRPr lang="en-US" sz="3000" dirty="0">
              <a:solidFill>
                <a:srgbClr val="D3D3DB"/>
              </a:solidFill>
              <a:latin typeface="Sorts Mill Goudy"/>
            </a:endParaRPr>
          </a:p>
        </p:txBody>
      </p:sp>
      <p:sp>
        <p:nvSpPr>
          <p:cNvPr id="6" name="TextBox 6"/>
          <p:cNvSpPr txBox="1"/>
          <p:nvPr/>
        </p:nvSpPr>
        <p:spPr>
          <a:xfrm>
            <a:off x="1657350" y="1126140"/>
            <a:ext cx="14971023" cy="587883"/>
          </a:xfrm>
          <a:prstGeom prst="rect">
            <a:avLst/>
          </a:prstGeom>
        </p:spPr>
        <p:txBody>
          <a:bodyPr lIns="0" tIns="0" rIns="0" bIns="0" rtlCol="0" anchor="t">
            <a:spAutoFit/>
          </a:bodyPr>
          <a:lstStyle/>
          <a:p>
            <a:pPr algn="l">
              <a:lnSpc>
                <a:spcPts val="4536"/>
              </a:lnSpc>
            </a:pPr>
            <a:r>
              <a:rPr lang="en-US" sz="4200" spc="672" dirty="0">
                <a:solidFill>
                  <a:srgbClr val="D3D3DB"/>
                </a:solidFill>
                <a:latin typeface="Montserrat"/>
              </a:rPr>
              <a:t>PROPOSED METHODOLOGY</a:t>
            </a:r>
          </a:p>
        </p:txBody>
      </p:sp>
    </p:spTree>
    <p:extLst>
      <p:ext uri="{BB962C8B-B14F-4D97-AF65-F5344CB8AC3E}">
        <p14:creationId xmlns:p14="http://schemas.microsoft.com/office/powerpoint/2010/main" val="154959307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2901"/>
        </a:solidFill>
        <a:effectLst/>
      </p:bgPr>
    </p:bg>
    <p:spTree>
      <p:nvGrpSpPr>
        <p:cNvPr id="1" name=""/>
        <p:cNvGrpSpPr/>
        <p:nvPr/>
      </p:nvGrpSpPr>
      <p:grpSpPr>
        <a:xfrm>
          <a:off x="0" y="0"/>
          <a:ext cx="0" cy="0"/>
          <a:chOff x="0" y="0"/>
          <a:chExt cx="0" cy="0"/>
        </a:xfrm>
      </p:grpSpPr>
      <p:sp>
        <p:nvSpPr>
          <p:cNvPr id="2" name="Freeform 2"/>
          <p:cNvSpPr/>
          <p:nvPr/>
        </p:nvSpPr>
        <p:spPr>
          <a:xfrm>
            <a:off x="1981200" y="1414680"/>
            <a:ext cx="14680103" cy="7586828"/>
          </a:xfrm>
          <a:custGeom>
            <a:avLst/>
            <a:gdLst/>
            <a:ahLst/>
            <a:cxnLst/>
            <a:rect l="l" t="t" r="r" b="b"/>
            <a:pathLst>
              <a:path w="13354320" h="8229600">
                <a:moveTo>
                  <a:pt x="0" y="0"/>
                </a:moveTo>
                <a:lnTo>
                  <a:pt x="13354320" y="0"/>
                </a:lnTo>
                <a:lnTo>
                  <a:pt x="13354320" y="8229600"/>
                </a:lnTo>
                <a:lnTo>
                  <a:pt x="0" y="8229600"/>
                </a:lnTo>
                <a:lnTo>
                  <a:pt x="0" y="0"/>
                </a:lnTo>
                <a:close/>
              </a:path>
            </a:pathLst>
          </a:custGeom>
          <a:blipFill>
            <a:blip r:embed="rId2">
              <a:alphaModFix amt="29000"/>
            </a:blip>
            <a:stretch>
              <a:fillRect/>
            </a:stretch>
          </a:blipFill>
        </p:spPr>
        <p:txBody>
          <a:bodyPr/>
          <a:lstStyle/>
          <a:p>
            <a:endParaRPr lang="en-US" sz="3200" dirty="0">
              <a:solidFill>
                <a:schemeClr val="bg1"/>
              </a:solidFill>
              <a:latin typeface="Sorts Mill Goudy" panose="020B0604020202020204" charset="0"/>
            </a:endParaRPr>
          </a:p>
          <a:p>
            <a:endParaRPr lang="en-US" sz="3200" dirty="0">
              <a:solidFill>
                <a:schemeClr val="bg1"/>
              </a:solidFill>
              <a:latin typeface="Sorts Mill Goudy" panose="020B0604020202020204" charset="0"/>
            </a:endParaRPr>
          </a:p>
          <a:p>
            <a:r>
              <a:rPr lang="en-US" sz="3200" b="0" i="0" dirty="0">
                <a:solidFill>
                  <a:schemeClr val="bg1"/>
                </a:solidFill>
                <a:effectLst/>
                <a:latin typeface="Sorts Mill Goudy" panose="020B0604020202020204" charset="0"/>
              </a:rPr>
              <a:t>The aim of this project is to project the flow of stock prices based on running scenarios and events which affects the industries' economic performance using </a:t>
            </a:r>
            <a:r>
              <a:rPr lang="en-US" sz="3200" b="0" i="0" dirty="0" err="1">
                <a:solidFill>
                  <a:schemeClr val="bg1"/>
                </a:solidFill>
                <a:effectLst/>
                <a:latin typeface="Sorts Mill Goudy" panose="020B0604020202020204" charset="0"/>
              </a:rPr>
              <a:t>XGBoost</a:t>
            </a:r>
            <a:r>
              <a:rPr lang="en-US" sz="3200" b="0" i="0" dirty="0">
                <a:solidFill>
                  <a:schemeClr val="bg1"/>
                </a:solidFill>
                <a:effectLst/>
                <a:latin typeface="Sorts Mill Goudy" panose="020B0604020202020204" charset="0"/>
              </a:rPr>
              <a:t> (Classification) and LSTM(Regression) models.	</a:t>
            </a:r>
          </a:p>
          <a:p>
            <a:endParaRPr lang="en-US" sz="3200" b="0" i="0" dirty="0">
              <a:solidFill>
                <a:schemeClr val="bg1"/>
              </a:solidFill>
              <a:effectLst/>
              <a:latin typeface="Sorts Mill Goudy" panose="020B0604020202020204" charset="0"/>
            </a:endParaRPr>
          </a:p>
          <a:p>
            <a:r>
              <a:rPr lang="en-US" sz="3200" b="0" i="0" dirty="0">
                <a:solidFill>
                  <a:schemeClr val="bg1"/>
                </a:solidFill>
                <a:effectLst/>
                <a:latin typeface="Sorts Mill Goudy" panose="020B0604020202020204" charset="0"/>
              </a:rPr>
              <a:t>SVM is widely used for text classification and sentiment analysis.</a:t>
            </a:r>
          </a:p>
          <a:p>
            <a:r>
              <a:rPr lang="en-US" sz="3200" dirty="0">
                <a:solidFill>
                  <a:schemeClr val="bg1"/>
                </a:solidFill>
                <a:latin typeface="Sorts Mill Goudy" panose="020B0604020202020204" charset="0"/>
              </a:rPr>
              <a:t>The data is converted into the vector form using the </a:t>
            </a:r>
            <a:r>
              <a:rPr lang="en-US" sz="3200" dirty="0" err="1">
                <a:solidFill>
                  <a:schemeClr val="bg1"/>
                </a:solidFill>
                <a:latin typeface="Sorts Mill Goudy" panose="020B0604020202020204" charset="0"/>
              </a:rPr>
              <a:t>GloVe</a:t>
            </a:r>
            <a:r>
              <a:rPr lang="en-US" sz="3200" dirty="0">
                <a:solidFill>
                  <a:schemeClr val="bg1"/>
                </a:solidFill>
                <a:latin typeface="Sorts Mill Goudy" panose="020B0604020202020204" charset="0"/>
              </a:rPr>
              <a:t> (Global Vectors for Word Representation) data file which is a collection of words and their vector forms.</a:t>
            </a:r>
          </a:p>
          <a:p>
            <a:r>
              <a:rPr lang="en-US" sz="3200" dirty="0">
                <a:solidFill>
                  <a:schemeClr val="bg1"/>
                </a:solidFill>
                <a:latin typeface="Sorts Mill Goudy" panose="020B0604020202020204" charset="0"/>
              </a:rPr>
              <a:t>Aim of </a:t>
            </a:r>
            <a:r>
              <a:rPr lang="en-US" sz="3200" dirty="0" err="1">
                <a:solidFill>
                  <a:schemeClr val="bg1"/>
                </a:solidFill>
                <a:latin typeface="Sorts Mill Goudy" panose="020B0604020202020204" charset="0"/>
              </a:rPr>
              <a:t>XGBoost</a:t>
            </a:r>
            <a:r>
              <a:rPr lang="en-US" sz="3200" dirty="0">
                <a:solidFill>
                  <a:schemeClr val="bg1"/>
                </a:solidFill>
                <a:latin typeface="Sorts Mill Goudy" panose="020B0604020202020204" charset="0"/>
              </a:rPr>
              <a:t>: The aim of any boosting algorithm is to build multiple prediction trees sequentially in a manner that every tree tries to reduce the errors of the tree created before it.</a:t>
            </a:r>
          </a:p>
          <a:p>
            <a:endParaRPr lang="en-US" sz="3200" dirty="0">
              <a:solidFill>
                <a:schemeClr val="bg1"/>
              </a:solidFill>
              <a:latin typeface="Sorts Mill Goudy" panose="020B0604020202020204" charset="0"/>
            </a:endParaRPr>
          </a:p>
          <a:p>
            <a:r>
              <a:rPr lang="en-US" sz="3200" dirty="0">
                <a:solidFill>
                  <a:schemeClr val="bg1"/>
                </a:solidFill>
                <a:latin typeface="Sorts Mill Goudy" panose="020B0604020202020204" charset="0"/>
              </a:rPr>
              <a:t>Each new tree gets the error values of its predecessor and learns from it and then updates these error values.</a:t>
            </a:r>
            <a:endParaRPr lang="en-CA" sz="3200" dirty="0">
              <a:solidFill>
                <a:schemeClr val="bg1"/>
              </a:solidFill>
              <a:latin typeface="Sorts Mill Goudy" panose="020B0604020202020204" charset="0"/>
            </a:endParaRPr>
          </a:p>
          <a:p>
            <a:endParaRPr lang="en-CA" sz="3200" dirty="0">
              <a:solidFill>
                <a:schemeClr val="bg1"/>
              </a:solidFill>
              <a:latin typeface="Sorts Mill Goudy" panose="020B0604020202020204" charset="0"/>
            </a:endParaRPr>
          </a:p>
          <a:p>
            <a:endParaRPr lang="en-US" sz="3200" dirty="0">
              <a:solidFill>
                <a:schemeClr val="bg1"/>
              </a:solidFill>
              <a:latin typeface="Sorts Mill Goudy" panose="020B0604020202020204" charset="0"/>
            </a:endParaRPr>
          </a:p>
          <a:p>
            <a:endParaRPr lang="en-US" sz="3200" dirty="0">
              <a:solidFill>
                <a:schemeClr val="bg1"/>
              </a:solidFill>
              <a:latin typeface="Sorts Mill Goudy" panose="020B0604020202020204" charset="0"/>
            </a:endParaRPr>
          </a:p>
        </p:txBody>
      </p:sp>
      <p:sp>
        <p:nvSpPr>
          <p:cNvPr id="3" name="AutoShape 3"/>
          <p:cNvSpPr/>
          <p:nvPr/>
        </p:nvSpPr>
        <p:spPr>
          <a:xfrm rot="17472">
            <a:off x="1626600" y="1819276"/>
            <a:ext cx="15034801" cy="0"/>
          </a:xfrm>
          <a:prstGeom prst="line">
            <a:avLst/>
          </a:prstGeom>
          <a:ln w="28575" cap="rnd">
            <a:solidFill>
              <a:srgbClr val="D3D3DB"/>
            </a:solidFill>
            <a:prstDash val="solid"/>
            <a:headEnd type="none" w="sm" len="sm"/>
            <a:tailEnd type="none" w="sm" len="sm"/>
          </a:ln>
        </p:spPr>
        <p:txBody>
          <a:bodyPr/>
          <a:lstStyle/>
          <a:p>
            <a:endParaRPr lang="en-IN"/>
          </a:p>
        </p:txBody>
      </p:sp>
      <p:sp>
        <p:nvSpPr>
          <p:cNvPr id="4" name="AutoShape 4"/>
          <p:cNvSpPr/>
          <p:nvPr/>
        </p:nvSpPr>
        <p:spPr>
          <a:xfrm rot="5838">
            <a:off x="1645597" y="1955406"/>
            <a:ext cx="14996805" cy="0"/>
          </a:xfrm>
          <a:prstGeom prst="line">
            <a:avLst/>
          </a:prstGeom>
          <a:ln w="9525" cap="rnd">
            <a:solidFill>
              <a:srgbClr val="D3D3DB"/>
            </a:solidFill>
            <a:prstDash val="solid"/>
            <a:headEnd type="none" w="sm" len="sm"/>
            <a:tailEnd type="none" w="sm" len="sm"/>
          </a:ln>
        </p:spPr>
        <p:txBody>
          <a:bodyPr/>
          <a:lstStyle/>
          <a:p>
            <a:endParaRPr lang="en-IN"/>
          </a:p>
        </p:txBody>
      </p:sp>
      <p:sp>
        <p:nvSpPr>
          <p:cNvPr id="5" name="TextBox 5"/>
          <p:cNvSpPr txBox="1"/>
          <p:nvPr/>
        </p:nvSpPr>
        <p:spPr>
          <a:xfrm>
            <a:off x="1657350" y="2474595"/>
            <a:ext cx="14973300" cy="423193"/>
          </a:xfrm>
          <a:prstGeom prst="rect">
            <a:avLst/>
          </a:prstGeom>
        </p:spPr>
        <p:txBody>
          <a:bodyPr lIns="0" tIns="0" rIns="0" bIns="0" rtlCol="0" anchor="t">
            <a:spAutoFit/>
          </a:bodyPr>
          <a:lstStyle/>
          <a:p>
            <a:pPr algn="l">
              <a:lnSpc>
                <a:spcPts val="3240"/>
              </a:lnSpc>
            </a:pPr>
            <a:endParaRPr lang="en-US" sz="3000" dirty="0">
              <a:solidFill>
                <a:srgbClr val="D3D3DB"/>
              </a:solidFill>
              <a:latin typeface="Sorts Mill Goudy"/>
            </a:endParaRPr>
          </a:p>
        </p:txBody>
      </p:sp>
      <p:sp>
        <p:nvSpPr>
          <p:cNvPr id="6" name="TextBox 6"/>
          <p:cNvSpPr txBox="1"/>
          <p:nvPr/>
        </p:nvSpPr>
        <p:spPr>
          <a:xfrm>
            <a:off x="1657350" y="1126140"/>
            <a:ext cx="16402050" cy="577081"/>
          </a:xfrm>
          <a:prstGeom prst="rect">
            <a:avLst/>
          </a:prstGeom>
        </p:spPr>
        <p:txBody>
          <a:bodyPr wrap="square" lIns="0" tIns="0" rIns="0" bIns="0" rtlCol="0" anchor="t">
            <a:spAutoFit/>
          </a:bodyPr>
          <a:lstStyle/>
          <a:p>
            <a:pPr algn="l">
              <a:lnSpc>
                <a:spcPts val="4536"/>
              </a:lnSpc>
            </a:pPr>
            <a:r>
              <a:rPr lang="en-US" sz="4200" spc="672" dirty="0">
                <a:solidFill>
                  <a:srgbClr val="D3D3DB"/>
                </a:solidFill>
                <a:latin typeface="Montserrat"/>
              </a:rPr>
              <a:t>STOCK PRICE FORECASTING WITH ML MODELS</a:t>
            </a:r>
          </a:p>
        </p:txBody>
      </p:sp>
    </p:spTree>
    <p:extLst>
      <p:ext uri="{BB962C8B-B14F-4D97-AF65-F5344CB8AC3E}">
        <p14:creationId xmlns:p14="http://schemas.microsoft.com/office/powerpoint/2010/main" val="58380637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72">
            <a:off x="1626600" y="1819276"/>
            <a:ext cx="15034801" cy="0"/>
          </a:xfrm>
          <a:prstGeom prst="line">
            <a:avLst/>
          </a:prstGeom>
          <a:ln w="28575" cap="rnd">
            <a:solidFill>
              <a:srgbClr val="4A555B"/>
            </a:solidFill>
            <a:prstDash val="solid"/>
            <a:headEnd type="none" w="sm" len="sm"/>
            <a:tailEnd type="none" w="sm" len="sm"/>
          </a:ln>
        </p:spPr>
        <p:txBody>
          <a:bodyPr/>
          <a:lstStyle/>
          <a:p>
            <a:endParaRPr lang="en-IN"/>
          </a:p>
        </p:txBody>
      </p:sp>
      <p:sp>
        <p:nvSpPr>
          <p:cNvPr id="3" name="AutoShape 3"/>
          <p:cNvSpPr/>
          <p:nvPr/>
        </p:nvSpPr>
        <p:spPr>
          <a:xfrm rot="5838">
            <a:off x="1645597" y="1955406"/>
            <a:ext cx="14996805" cy="0"/>
          </a:xfrm>
          <a:prstGeom prst="line">
            <a:avLst/>
          </a:prstGeom>
          <a:ln w="9525" cap="rnd">
            <a:solidFill>
              <a:srgbClr val="4A555B"/>
            </a:solidFill>
            <a:prstDash val="solid"/>
            <a:headEnd type="none" w="sm" len="sm"/>
            <a:tailEnd type="none" w="sm" len="sm"/>
          </a:ln>
        </p:spPr>
        <p:txBody>
          <a:bodyPr/>
          <a:lstStyle/>
          <a:p>
            <a:endParaRPr lang="en-IN"/>
          </a:p>
        </p:txBody>
      </p:sp>
      <p:sp>
        <p:nvSpPr>
          <p:cNvPr id="4" name="TextBox 4"/>
          <p:cNvSpPr txBox="1"/>
          <p:nvPr/>
        </p:nvSpPr>
        <p:spPr>
          <a:xfrm>
            <a:off x="1657350" y="1126140"/>
            <a:ext cx="14971023" cy="1154162"/>
          </a:xfrm>
          <a:prstGeom prst="rect">
            <a:avLst/>
          </a:prstGeom>
        </p:spPr>
        <p:txBody>
          <a:bodyPr lIns="0" tIns="0" rIns="0" bIns="0" rtlCol="0" anchor="t">
            <a:spAutoFit/>
          </a:bodyPr>
          <a:lstStyle/>
          <a:p>
            <a:pPr algn="l">
              <a:lnSpc>
                <a:spcPts val="4536"/>
              </a:lnSpc>
            </a:pPr>
            <a:r>
              <a:rPr lang="en-US" sz="4200" spc="672" dirty="0">
                <a:solidFill>
                  <a:srgbClr val="11171B"/>
                </a:solidFill>
                <a:latin typeface="Montserrat"/>
              </a:rPr>
              <a:t>DESIGN &amp; DATA FLOW</a:t>
            </a:r>
            <a:br>
              <a:rPr lang="en-US" sz="4200" spc="672" dirty="0">
                <a:solidFill>
                  <a:srgbClr val="11171B"/>
                </a:solidFill>
                <a:latin typeface="Montserrat"/>
              </a:rPr>
            </a:br>
            <a:endParaRPr lang="en-US" sz="4200" spc="672" dirty="0">
              <a:solidFill>
                <a:srgbClr val="11171B"/>
              </a:solidFill>
              <a:latin typeface="Montserrat"/>
            </a:endParaRPr>
          </a:p>
        </p:txBody>
      </p:sp>
      <p:sp>
        <p:nvSpPr>
          <p:cNvPr id="5" name="TextBox 5"/>
          <p:cNvSpPr txBox="1"/>
          <p:nvPr/>
        </p:nvSpPr>
        <p:spPr>
          <a:xfrm>
            <a:off x="1617172" y="2329746"/>
            <a:ext cx="15600501" cy="1446550"/>
          </a:xfrm>
          <a:prstGeom prst="rect">
            <a:avLst/>
          </a:prstGeom>
        </p:spPr>
        <p:txBody>
          <a:bodyPr lIns="0" tIns="0" rIns="0" bIns="0" rtlCol="0" anchor="t">
            <a:spAutoFit/>
          </a:bodyPr>
          <a:lstStyle/>
          <a:p>
            <a:r>
              <a:rPr lang="en-US" sz="3200" b="0" i="0" dirty="0">
                <a:solidFill>
                  <a:srgbClr val="333333"/>
                </a:solidFill>
                <a:effectLst/>
                <a:latin typeface="Sorts Mill Goudy" panose="020B0604020202020204" charset="0"/>
              </a:rPr>
              <a:t>Processed data is then fed to the Classification (</a:t>
            </a:r>
            <a:r>
              <a:rPr lang="en-US" sz="3200" b="0" i="0" dirty="0" err="1">
                <a:solidFill>
                  <a:srgbClr val="333333"/>
                </a:solidFill>
                <a:effectLst/>
                <a:latin typeface="Sorts Mill Goudy" panose="020B0604020202020204" charset="0"/>
              </a:rPr>
              <a:t>XGBoost</a:t>
            </a:r>
            <a:r>
              <a:rPr lang="en-US" sz="3200" b="0" i="0" dirty="0">
                <a:solidFill>
                  <a:srgbClr val="333333"/>
                </a:solidFill>
                <a:effectLst/>
                <a:latin typeface="Sorts Mill Goudy" panose="020B0604020202020204" charset="0"/>
              </a:rPr>
              <a:t>) and Regression (LSTM) models which predict the flow of stock prices (“Raise” or “Fall”)</a:t>
            </a:r>
            <a:endParaRPr lang="en-CA" sz="3200" dirty="0">
              <a:latin typeface="Sorts Mill Goudy" panose="020B0604020202020204" charset="0"/>
            </a:endParaRPr>
          </a:p>
          <a:p>
            <a:pPr algn="l">
              <a:lnSpc>
                <a:spcPts val="3600"/>
              </a:lnSpc>
            </a:pPr>
            <a:endParaRPr lang="en-US" sz="3000" u="sng" dirty="0">
              <a:solidFill>
                <a:srgbClr val="11171B"/>
              </a:solidFill>
              <a:latin typeface="Sorts Mill Goudy"/>
              <a:hlinkClick r:id="rId2" tooltip="https://ieeexplore.ieee.org/stamp/stamp.jsp?tp=&amp;arnumber=9972059&amp;isnumber=9971808"/>
            </a:endParaRPr>
          </a:p>
        </p:txBody>
      </p:sp>
      <p:sp>
        <p:nvSpPr>
          <p:cNvPr id="6" name="Freeform 6"/>
          <p:cNvSpPr/>
          <p:nvPr/>
        </p:nvSpPr>
        <p:spPr>
          <a:xfrm>
            <a:off x="8915400" y="4610100"/>
            <a:ext cx="9372600" cy="6396978"/>
          </a:xfrm>
          <a:custGeom>
            <a:avLst/>
            <a:gdLst/>
            <a:ahLst/>
            <a:cxnLst/>
            <a:rect l="l" t="t" r="r" b="b"/>
            <a:pathLst>
              <a:path w="9462175" h="6647862">
                <a:moveTo>
                  <a:pt x="0" y="0"/>
                </a:moveTo>
                <a:lnTo>
                  <a:pt x="9462175" y="0"/>
                </a:lnTo>
                <a:lnTo>
                  <a:pt x="9462175" y="6647863"/>
                </a:lnTo>
                <a:lnTo>
                  <a:pt x="0" y="6647863"/>
                </a:lnTo>
                <a:lnTo>
                  <a:pt x="0" y="0"/>
                </a:lnTo>
                <a:close/>
              </a:path>
            </a:pathLst>
          </a:custGeom>
          <a:blipFill>
            <a:blip r:embed="rId3">
              <a:alphaModFix amt="24000"/>
              <a:extLst>
                <a:ext uri="{96DAC541-7B7A-43D3-8B79-37D633B846F1}">
                  <asvg:svgBlip xmlns:asvg="http://schemas.microsoft.com/office/drawing/2016/SVG/main" r:embed="rId4"/>
                </a:ext>
              </a:extLst>
            </a:blip>
            <a:stretch>
              <a:fillRect/>
            </a:stretch>
          </a:blipFill>
        </p:spPr>
        <p:txBody>
          <a:bodyPr/>
          <a:lstStyle/>
          <a:p>
            <a:endParaRPr lang="en-IN" dirty="0"/>
          </a:p>
        </p:txBody>
      </p:sp>
      <p:pic>
        <p:nvPicPr>
          <p:cNvPr id="7" name="Picture 6">
            <a:extLst>
              <a:ext uri="{FF2B5EF4-FFF2-40B4-BE49-F238E27FC236}">
                <a16:creationId xmlns:a16="http://schemas.microsoft.com/office/drawing/2014/main" id="{345D5AEF-EF93-CB2C-A6FD-B3501A066718}"/>
              </a:ext>
            </a:extLst>
          </p:cNvPr>
          <p:cNvPicPr>
            <a:picLocks noChangeAspect="1"/>
          </p:cNvPicPr>
          <p:nvPr/>
        </p:nvPicPr>
        <p:blipFill>
          <a:blip r:embed="rId5"/>
          <a:stretch>
            <a:fillRect/>
          </a:stretch>
        </p:blipFill>
        <p:spPr>
          <a:xfrm>
            <a:off x="2679109" y="3390900"/>
            <a:ext cx="12927504" cy="6601394"/>
          </a:xfrm>
          <a:prstGeom prst="rect">
            <a:avLst/>
          </a:prstGeom>
        </p:spPr>
      </p:pic>
    </p:spTree>
    <p:extLst>
      <p:ext uri="{BB962C8B-B14F-4D97-AF65-F5344CB8AC3E}">
        <p14:creationId xmlns:p14="http://schemas.microsoft.com/office/powerpoint/2010/main" val="3693368814"/>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2051</TotalTime>
  <Words>1088</Words>
  <Application>Microsoft Macintosh PowerPoint</Application>
  <PresentationFormat>Custom</PresentationFormat>
  <Paragraphs>82</Paragraphs>
  <Slides>16</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Poppins Thin</vt:lpstr>
      <vt:lpstr>Calibri</vt:lpstr>
      <vt:lpstr>Roboto Bold</vt:lpstr>
      <vt:lpstr>Poppins Bold</vt:lpstr>
      <vt:lpstr>Montserrat</vt:lpstr>
      <vt:lpstr>Sorts Mill Goudy</vt:lpstr>
      <vt:lpstr>Roboto</vt:lpstr>
      <vt:lpstr>Arial</vt:lpstr>
      <vt:lpstr>Office Theme</vt:lpstr>
      <vt:lpstr>PowerPoint Presentation</vt:lpstr>
      <vt:lpstr>PowerPoint Presentation</vt:lpstr>
      <vt:lpstr>PowerPoint Presentation</vt:lpstr>
      <vt:lpstr>PowerPoint Presentation</vt:lpstr>
      <vt:lpstr>PowerPoint Presentation</vt:lpstr>
      <vt:lpstr>PROCESS FLOW OF OVERALL PREDICTION</vt:lpstr>
      <vt:lpstr>PowerPoint Presentation</vt:lpstr>
      <vt:lpstr>PowerPoint Presentation</vt:lpstr>
      <vt:lpstr>PowerPoint Presentation</vt:lpstr>
      <vt:lpstr>PowerPoint Presentation</vt:lpstr>
      <vt:lpstr>PowerPoint Presentation</vt:lpstr>
      <vt:lpstr>RESULTS</vt:lpstr>
      <vt:lpstr>SUMMARY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Informed Investment Decisions: Stock market analysis provides investors with valuable information and insights about the performance of individual stocks, sectors, and the market as a whole. This information helps investors make informed decisions about</dc:title>
  <dc:creator>HP</dc:creator>
  <cp:lastModifiedBy>Harshita Sharma</cp:lastModifiedBy>
  <cp:revision>12</cp:revision>
  <dcterms:created xsi:type="dcterms:W3CDTF">2006-08-16T00:00:00Z</dcterms:created>
  <dcterms:modified xsi:type="dcterms:W3CDTF">2025-06-03T15:45:41Z</dcterms:modified>
  <dc:identifier>DAFuWeCJY7M</dc:identifier>
</cp:coreProperties>
</file>

<file path=docProps/thumbnail.jpeg>
</file>